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Default Extension="jpg" ContentType="image/jpe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72" r:id="rId4"/>
    <p:sldId id="259" r:id="rId5"/>
    <p:sldId id="273" r:id="rId6"/>
    <p:sldId id="260" r:id="rId7"/>
    <p:sldId id="262" r:id="rId8"/>
    <p:sldId id="274" r:id="rId9"/>
    <p:sldId id="264" r:id="rId10"/>
    <p:sldId id="265" r:id="rId11"/>
    <p:sldId id="266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860F"/>
    <a:srgbClr val="63EF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6" Type="http://schemas.openxmlformats.org/officeDocument/2006/relationships/image" Target="../media/image131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20246F-A96D-444C-8DE9-68FD9FDAABF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9B3540-47C9-4F77-87DD-C94062107C0D}">
      <dgm:prSet phldrT="[Text]"/>
      <dgm:spPr/>
      <dgm:t>
        <a:bodyPr/>
        <a:lstStyle/>
        <a:p>
          <a:r>
            <a:rPr lang="sr-Latn-ME" dirty="0" smtClean="0"/>
            <a:t>MATERIJALI ZA IZRADU SOLARNIH ĆELIJA</a:t>
          </a:r>
          <a:endParaRPr lang="en-US" dirty="0"/>
        </a:p>
      </dgm:t>
    </dgm:pt>
    <dgm:pt modelId="{724F78F0-A156-4088-AE5D-42D4EEA92072}" type="parTrans" cxnId="{BD9F1C24-1D4A-49E0-A6E4-6BC97E20EBFC}">
      <dgm:prSet/>
      <dgm:spPr/>
      <dgm:t>
        <a:bodyPr/>
        <a:lstStyle/>
        <a:p>
          <a:endParaRPr lang="en-US"/>
        </a:p>
      </dgm:t>
    </dgm:pt>
    <dgm:pt modelId="{84C0BB94-D03B-4A0A-BA6B-B878C6DEED87}" type="sibTrans" cxnId="{BD9F1C24-1D4A-49E0-A6E4-6BC97E20EBFC}">
      <dgm:prSet/>
      <dgm:spPr/>
      <dgm:t>
        <a:bodyPr/>
        <a:lstStyle/>
        <a:p>
          <a:endParaRPr lang="en-US"/>
        </a:p>
      </dgm:t>
    </dgm:pt>
    <dgm:pt modelId="{1D4F95B7-685E-4620-B741-AE43190922EC}">
      <dgm:prSet phldrT="[Text]"/>
      <dgm:spPr/>
      <dgm:t>
        <a:bodyPr/>
        <a:lstStyle/>
        <a:p>
          <a:r>
            <a:rPr lang="sr-Latn-ME" dirty="0" smtClean="0"/>
            <a:t>SILICIJUM (monokristalni, polikristalni,amorfni)</a:t>
          </a:r>
          <a:endParaRPr lang="en-US" dirty="0"/>
        </a:p>
      </dgm:t>
    </dgm:pt>
    <dgm:pt modelId="{B617642A-4740-4D73-88D1-BFB4F06BD9BA}" type="parTrans" cxnId="{9976074F-C89F-4CA8-B93E-C9E7955306BB}">
      <dgm:prSet/>
      <dgm:spPr/>
      <dgm:t>
        <a:bodyPr/>
        <a:lstStyle/>
        <a:p>
          <a:endParaRPr lang="en-US"/>
        </a:p>
      </dgm:t>
    </dgm:pt>
    <dgm:pt modelId="{0D92AE3C-10C0-4CD4-BD7B-082E6C4D59D3}" type="sibTrans" cxnId="{9976074F-C89F-4CA8-B93E-C9E7955306BB}">
      <dgm:prSet/>
      <dgm:spPr/>
      <dgm:t>
        <a:bodyPr/>
        <a:lstStyle/>
        <a:p>
          <a:endParaRPr lang="en-US"/>
        </a:p>
      </dgm:t>
    </dgm:pt>
    <dgm:pt modelId="{1C8CFA6F-1D23-42A3-95F2-60C2A89EAA1D}">
      <dgm:prSet phldrT="[Text]"/>
      <dgm:spPr/>
      <dgm:t>
        <a:bodyPr/>
        <a:lstStyle/>
        <a:p>
          <a:r>
            <a:rPr lang="sr-Latn-ME" dirty="0" smtClean="0"/>
            <a:t>POLIKRISTALNI TANKOSLOJNI MATERIJALI (CIS, CdTe)</a:t>
          </a:r>
          <a:endParaRPr lang="en-US" dirty="0"/>
        </a:p>
      </dgm:t>
    </dgm:pt>
    <dgm:pt modelId="{3F5D659A-ED0F-4DA9-A337-8CE1FB60ED19}" type="parTrans" cxnId="{BBE94979-3912-46C5-A349-4EE30B3A96CD}">
      <dgm:prSet/>
      <dgm:spPr/>
      <dgm:t>
        <a:bodyPr/>
        <a:lstStyle/>
        <a:p>
          <a:endParaRPr lang="en-US"/>
        </a:p>
      </dgm:t>
    </dgm:pt>
    <dgm:pt modelId="{D8BDE5F4-212D-4531-A529-19CDAE0C4053}" type="sibTrans" cxnId="{BBE94979-3912-46C5-A349-4EE30B3A96CD}">
      <dgm:prSet/>
      <dgm:spPr/>
      <dgm:t>
        <a:bodyPr/>
        <a:lstStyle/>
        <a:p>
          <a:endParaRPr lang="en-US"/>
        </a:p>
      </dgm:t>
    </dgm:pt>
    <dgm:pt modelId="{E8D4B5CF-BED6-4F75-B5DC-3EA4353682CC}">
      <dgm:prSet phldrT="[Text]"/>
      <dgm:spPr/>
      <dgm:t>
        <a:bodyPr/>
        <a:lstStyle/>
        <a:p>
          <a:r>
            <a:rPr lang="sr-Latn-ME" dirty="0" smtClean="0"/>
            <a:t>MONOKRISTALNI TANKOSLOJNI FILM</a:t>
          </a:r>
          <a:endParaRPr lang="en-US" dirty="0"/>
        </a:p>
      </dgm:t>
    </dgm:pt>
    <dgm:pt modelId="{D8AA3886-E9B7-4D3F-8B4E-49AC7904C5D0}" type="parTrans" cxnId="{D5E08E7F-8E95-4F3B-91EE-E9865F682C65}">
      <dgm:prSet/>
      <dgm:spPr/>
      <dgm:t>
        <a:bodyPr/>
        <a:lstStyle/>
        <a:p>
          <a:endParaRPr lang="en-US"/>
        </a:p>
      </dgm:t>
    </dgm:pt>
    <dgm:pt modelId="{51864E1A-E72E-40B2-A977-8E8859CC03CC}" type="sibTrans" cxnId="{D5E08E7F-8E95-4F3B-91EE-E9865F682C65}">
      <dgm:prSet/>
      <dgm:spPr/>
      <dgm:t>
        <a:bodyPr/>
        <a:lstStyle/>
        <a:p>
          <a:endParaRPr lang="en-US"/>
        </a:p>
      </dgm:t>
    </dgm:pt>
    <dgm:pt modelId="{F9EDC4D2-EFF7-4759-9646-E30DB343059D}">
      <dgm:prSet phldrT="[Text]"/>
      <dgm:spPr/>
      <dgm:t>
        <a:bodyPr/>
        <a:lstStyle/>
        <a:p>
          <a:r>
            <a:rPr lang="sr-Latn-ME" dirty="0" smtClean="0"/>
            <a:t>VIŠESLOJNE STRUKTURE MATERIJALA</a:t>
          </a:r>
          <a:endParaRPr lang="en-US" dirty="0"/>
        </a:p>
      </dgm:t>
    </dgm:pt>
    <dgm:pt modelId="{6F268BE3-50AE-4F37-B321-39994369112D}" type="parTrans" cxnId="{9D2C9A85-1979-451A-9A5F-9FC04A1911D0}">
      <dgm:prSet/>
      <dgm:spPr/>
      <dgm:t>
        <a:bodyPr/>
        <a:lstStyle/>
        <a:p>
          <a:endParaRPr lang="en-US"/>
        </a:p>
      </dgm:t>
    </dgm:pt>
    <dgm:pt modelId="{A76EE03B-164D-4F4F-B71C-E26D54603A2D}" type="sibTrans" cxnId="{9D2C9A85-1979-451A-9A5F-9FC04A1911D0}">
      <dgm:prSet/>
      <dgm:spPr/>
      <dgm:t>
        <a:bodyPr/>
        <a:lstStyle/>
        <a:p>
          <a:endParaRPr lang="en-US"/>
        </a:p>
      </dgm:t>
    </dgm:pt>
    <dgm:pt modelId="{3EE4DAF4-4D01-40E7-9122-EFF6ECCBD20F}" type="pres">
      <dgm:prSet presAssocID="{DF20246F-A96D-444C-8DE9-68FD9FDAABF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193188-2977-4413-8EFB-E5164D7FD2F2}" type="pres">
      <dgm:prSet presAssocID="{DF20246F-A96D-444C-8DE9-68FD9FDAABFA}" presName="matrix" presStyleCnt="0"/>
      <dgm:spPr/>
    </dgm:pt>
    <dgm:pt modelId="{814BFB66-0712-4D46-B399-7D18F67D4078}" type="pres">
      <dgm:prSet presAssocID="{DF20246F-A96D-444C-8DE9-68FD9FDAABFA}" presName="tile1" presStyleLbl="node1" presStyleIdx="0" presStyleCnt="4" custLinFactNeighborX="-2469"/>
      <dgm:spPr/>
      <dgm:t>
        <a:bodyPr/>
        <a:lstStyle/>
        <a:p>
          <a:endParaRPr lang="en-US"/>
        </a:p>
      </dgm:t>
    </dgm:pt>
    <dgm:pt modelId="{8D8E0224-1A3D-4D12-B1B1-FA732A9D62C8}" type="pres">
      <dgm:prSet presAssocID="{DF20246F-A96D-444C-8DE9-68FD9FDAABF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1CE4A-3694-47E5-98C4-A1127162706D}" type="pres">
      <dgm:prSet presAssocID="{DF20246F-A96D-444C-8DE9-68FD9FDAABFA}" presName="tile2" presStyleLbl="node1" presStyleIdx="1" presStyleCnt="4" custLinFactNeighborY="-2767"/>
      <dgm:spPr/>
      <dgm:t>
        <a:bodyPr/>
        <a:lstStyle/>
        <a:p>
          <a:endParaRPr lang="en-US"/>
        </a:p>
      </dgm:t>
    </dgm:pt>
    <dgm:pt modelId="{F1E3E2D5-4CA1-4EBD-8708-46D12A631D19}" type="pres">
      <dgm:prSet presAssocID="{DF20246F-A96D-444C-8DE9-68FD9FDAABF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1696E-9AC0-4298-8438-CB13C65AF641}" type="pres">
      <dgm:prSet presAssocID="{DF20246F-A96D-444C-8DE9-68FD9FDAABFA}" presName="tile3" presStyleLbl="node1" presStyleIdx="2" presStyleCnt="4"/>
      <dgm:spPr/>
      <dgm:t>
        <a:bodyPr/>
        <a:lstStyle/>
        <a:p>
          <a:endParaRPr lang="en-US"/>
        </a:p>
      </dgm:t>
    </dgm:pt>
    <dgm:pt modelId="{F4525DDD-1AE8-4EE5-A1D4-F48C26B205CC}" type="pres">
      <dgm:prSet presAssocID="{DF20246F-A96D-444C-8DE9-68FD9FDAABF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9A19D-0552-4760-9C79-153A2104FB4A}" type="pres">
      <dgm:prSet presAssocID="{DF20246F-A96D-444C-8DE9-68FD9FDAABFA}" presName="tile4" presStyleLbl="node1" presStyleIdx="3" presStyleCnt="4"/>
      <dgm:spPr/>
      <dgm:t>
        <a:bodyPr/>
        <a:lstStyle/>
        <a:p>
          <a:endParaRPr lang="en-US"/>
        </a:p>
      </dgm:t>
    </dgm:pt>
    <dgm:pt modelId="{226EF7C3-D4FF-4FC0-9859-90047B299067}" type="pres">
      <dgm:prSet presAssocID="{DF20246F-A96D-444C-8DE9-68FD9FDAABF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D8F0D-B7E9-4F05-8495-C5E4DA682E44}" type="pres">
      <dgm:prSet presAssocID="{DF20246F-A96D-444C-8DE9-68FD9FDAABFA}" presName="centerTile" presStyleLbl="fgShp" presStyleIdx="0" presStyleCnt="1" custScaleX="139160" custScaleY="15748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FDEB1ADF-1EE0-4F3D-AB65-16DC656F253E}" type="presOf" srcId="{DF20246F-A96D-444C-8DE9-68FD9FDAABFA}" destId="{3EE4DAF4-4D01-40E7-9122-EFF6ECCBD20F}" srcOrd="0" destOrd="0" presId="urn:microsoft.com/office/officeart/2005/8/layout/matrix1"/>
    <dgm:cxn modelId="{9976074F-C89F-4CA8-B93E-C9E7955306BB}" srcId="{4E9B3540-47C9-4F77-87DD-C94062107C0D}" destId="{1D4F95B7-685E-4620-B741-AE43190922EC}" srcOrd="0" destOrd="0" parTransId="{B617642A-4740-4D73-88D1-BFB4F06BD9BA}" sibTransId="{0D92AE3C-10C0-4CD4-BD7B-082E6C4D59D3}"/>
    <dgm:cxn modelId="{BD9F1C24-1D4A-49E0-A6E4-6BC97E20EBFC}" srcId="{DF20246F-A96D-444C-8DE9-68FD9FDAABFA}" destId="{4E9B3540-47C9-4F77-87DD-C94062107C0D}" srcOrd="0" destOrd="0" parTransId="{724F78F0-A156-4088-AE5D-42D4EEA92072}" sibTransId="{84C0BB94-D03B-4A0A-BA6B-B878C6DEED87}"/>
    <dgm:cxn modelId="{02A5C681-B3AE-44C4-84C3-2EB3F9C03876}" type="presOf" srcId="{F9EDC4D2-EFF7-4759-9646-E30DB343059D}" destId="{226EF7C3-D4FF-4FC0-9859-90047B299067}" srcOrd="1" destOrd="0" presId="urn:microsoft.com/office/officeart/2005/8/layout/matrix1"/>
    <dgm:cxn modelId="{E97DB7E8-ADA9-4050-80E8-943FCCC9D015}" type="presOf" srcId="{E8D4B5CF-BED6-4F75-B5DC-3EA4353682CC}" destId="{F4525DDD-1AE8-4EE5-A1D4-F48C26B205CC}" srcOrd="1" destOrd="0" presId="urn:microsoft.com/office/officeart/2005/8/layout/matrix1"/>
    <dgm:cxn modelId="{9D2C9A85-1979-451A-9A5F-9FC04A1911D0}" srcId="{4E9B3540-47C9-4F77-87DD-C94062107C0D}" destId="{F9EDC4D2-EFF7-4759-9646-E30DB343059D}" srcOrd="3" destOrd="0" parTransId="{6F268BE3-50AE-4F37-B321-39994369112D}" sibTransId="{A76EE03B-164D-4F4F-B71C-E26D54603A2D}"/>
    <dgm:cxn modelId="{E7E1E8B8-8E98-4FE0-B967-6CFA89A1CE0A}" type="presOf" srcId="{1D4F95B7-685E-4620-B741-AE43190922EC}" destId="{8D8E0224-1A3D-4D12-B1B1-FA732A9D62C8}" srcOrd="1" destOrd="0" presId="urn:microsoft.com/office/officeart/2005/8/layout/matrix1"/>
    <dgm:cxn modelId="{21D632DA-7239-4069-A230-0B09BC1284BF}" type="presOf" srcId="{E8D4B5CF-BED6-4F75-B5DC-3EA4353682CC}" destId="{7C61696E-9AC0-4298-8438-CB13C65AF641}" srcOrd="0" destOrd="0" presId="urn:microsoft.com/office/officeart/2005/8/layout/matrix1"/>
    <dgm:cxn modelId="{BBE94979-3912-46C5-A349-4EE30B3A96CD}" srcId="{4E9B3540-47C9-4F77-87DD-C94062107C0D}" destId="{1C8CFA6F-1D23-42A3-95F2-60C2A89EAA1D}" srcOrd="1" destOrd="0" parTransId="{3F5D659A-ED0F-4DA9-A337-8CE1FB60ED19}" sibTransId="{D8BDE5F4-212D-4531-A529-19CDAE0C4053}"/>
    <dgm:cxn modelId="{02CA4DA3-C146-419C-9F44-6DB89BD60D63}" type="presOf" srcId="{1D4F95B7-685E-4620-B741-AE43190922EC}" destId="{814BFB66-0712-4D46-B399-7D18F67D4078}" srcOrd="0" destOrd="0" presId="urn:microsoft.com/office/officeart/2005/8/layout/matrix1"/>
    <dgm:cxn modelId="{05D548E5-E029-4C98-8ADE-53BD44983CA8}" type="presOf" srcId="{F9EDC4D2-EFF7-4759-9646-E30DB343059D}" destId="{B019A19D-0552-4760-9C79-153A2104FB4A}" srcOrd="0" destOrd="0" presId="urn:microsoft.com/office/officeart/2005/8/layout/matrix1"/>
    <dgm:cxn modelId="{03C4DDC5-63D2-48C7-BB9B-FAF5BBFE6782}" type="presOf" srcId="{1C8CFA6F-1D23-42A3-95F2-60C2A89EAA1D}" destId="{96F1CE4A-3694-47E5-98C4-A1127162706D}" srcOrd="0" destOrd="0" presId="urn:microsoft.com/office/officeart/2005/8/layout/matrix1"/>
    <dgm:cxn modelId="{D5E08E7F-8E95-4F3B-91EE-E9865F682C65}" srcId="{4E9B3540-47C9-4F77-87DD-C94062107C0D}" destId="{E8D4B5CF-BED6-4F75-B5DC-3EA4353682CC}" srcOrd="2" destOrd="0" parTransId="{D8AA3886-E9B7-4D3F-8B4E-49AC7904C5D0}" sibTransId="{51864E1A-E72E-40B2-A977-8E8859CC03CC}"/>
    <dgm:cxn modelId="{9112F35B-8EFD-42EE-BAC8-82FB868C7114}" type="presOf" srcId="{1C8CFA6F-1D23-42A3-95F2-60C2A89EAA1D}" destId="{F1E3E2D5-4CA1-4EBD-8708-46D12A631D19}" srcOrd="1" destOrd="0" presId="urn:microsoft.com/office/officeart/2005/8/layout/matrix1"/>
    <dgm:cxn modelId="{6C918D8B-BF16-451C-B07C-9611FC624CE3}" type="presOf" srcId="{4E9B3540-47C9-4F77-87DD-C94062107C0D}" destId="{A99D8F0D-B7E9-4F05-8495-C5E4DA682E44}" srcOrd="0" destOrd="0" presId="urn:microsoft.com/office/officeart/2005/8/layout/matrix1"/>
    <dgm:cxn modelId="{32532753-0547-42BE-9C94-0A6A2137CD16}" type="presParOf" srcId="{3EE4DAF4-4D01-40E7-9122-EFF6ECCBD20F}" destId="{5E193188-2977-4413-8EFB-E5164D7FD2F2}" srcOrd="0" destOrd="0" presId="urn:microsoft.com/office/officeart/2005/8/layout/matrix1"/>
    <dgm:cxn modelId="{D7EF7619-9314-4CA6-A7A5-927177E18DC0}" type="presParOf" srcId="{5E193188-2977-4413-8EFB-E5164D7FD2F2}" destId="{814BFB66-0712-4D46-B399-7D18F67D4078}" srcOrd="0" destOrd="0" presId="urn:microsoft.com/office/officeart/2005/8/layout/matrix1"/>
    <dgm:cxn modelId="{9E449918-6F2B-452D-A276-EC5A2B6F5AF5}" type="presParOf" srcId="{5E193188-2977-4413-8EFB-E5164D7FD2F2}" destId="{8D8E0224-1A3D-4D12-B1B1-FA732A9D62C8}" srcOrd="1" destOrd="0" presId="urn:microsoft.com/office/officeart/2005/8/layout/matrix1"/>
    <dgm:cxn modelId="{6C3644EA-C890-4BC3-94B0-4F553B17A581}" type="presParOf" srcId="{5E193188-2977-4413-8EFB-E5164D7FD2F2}" destId="{96F1CE4A-3694-47E5-98C4-A1127162706D}" srcOrd="2" destOrd="0" presId="urn:microsoft.com/office/officeart/2005/8/layout/matrix1"/>
    <dgm:cxn modelId="{A4AA5E33-F44A-4A49-82DD-0FB212262B78}" type="presParOf" srcId="{5E193188-2977-4413-8EFB-E5164D7FD2F2}" destId="{F1E3E2D5-4CA1-4EBD-8708-46D12A631D19}" srcOrd="3" destOrd="0" presId="urn:microsoft.com/office/officeart/2005/8/layout/matrix1"/>
    <dgm:cxn modelId="{0AA57E8C-DF92-406F-9111-265FE38D223B}" type="presParOf" srcId="{5E193188-2977-4413-8EFB-E5164D7FD2F2}" destId="{7C61696E-9AC0-4298-8438-CB13C65AF641}" srcOrd="4" destOrd="0" presId="urn:microsoft.com/office/officeart/2005/8/layout/matrix1"/>
    <dgm:cxn modelId="{1BCBF43B-C239-4B65-BB65-CF50272926D4}" type="presParOf" srcId="{5E193188-2977-4413-8EFB-E5164D7FD2F2}" destId="{F4525DDD-1AE8-4EE5-A1D4-F48C26B205CC}" srcOrd="5" destOrd="0" presId="urn:microsoft.com/office/officeart/2005/8/layout/matrix1"/>
    <dgm:cxn modelId="{E48DA312-851B-46B8-8108-B6BC80488758}" type="presParOf" srcId="{5E193188-2977-4413-8EFB-E5164D7FD2F2}" destId="{B019A19D-0552-4760-9C79-153A2104FB4A}" srcOrd="6" destOrd="0" presId="urn:microsoft.com/office/officeart/2005/8/layout/matrix1"/>
    <dgm:cxn modelId="{58979291-F95F-4DB3-AB51-483BAB9E6773}" type="presParOf" srcId="{5E193188-2977-4413-8EFB-E5164D7FD2F2}" destId="{226EF7C3-D4FF-4FC0-9859-90047B299067}" srcOrd="7" destOrd="0" presId="urn:microsoft.com/office/officeart/2005/8/layout/matrix1"/>
    <dgm:cxn modelId="{1AAE5519-6582-4CE9-A1FA-289EB089306F}" type="presParOf" srcId="{3EE4DAF4-4D01-40E7-9122-EFF6ECCBD20F}" destId="{A99D8F0D-B7E9-4F05-8495-C5E4DA682E4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06DF3E-6D6F-407A-A3F8-B29DE0075130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A21DE0-35D8-4BD7-A1C6-B4F9789FDEC8}">
      <dgm:prSet phldrT="[Text]"/>
      <dgm:spPr/>
      <dgm:t>
        <a:bodyPr/>
        <a:lstStyle/>
        <a:p>
          <a:r>
            <a:rPr lang="sr-Latn-ME" b="1" dirty="0" smtClean="0"/>
            <a:t>Parabolična solarna elektrana</a:t>
          </a:r>
          <a:endParaRPr lang="en-US" b="1" dirty="0"/>
        </a:p>
      </dgm:t>
    </dgm:pt>
    <dgm:pt modelId="{E9D0A739-D437-4D77-8343-79A1B264700E}" type="parTrans" cxnId="{7C5F8C60-DB43-4EEA-AD70-6FD23ED244A1}">
      <dgm:prSet/>
      <dgm:spPr/>
      <dgm:t>
        <a:bodyPr/>
        <a:lstStyle/>
        <a:p>
          <a:endParaRPr lang="en-US"/>
        </a:p>
      </dgm:t>
    </dgm:pt>
    <dgm:pt modelId="{92FE41A9-B610-4C6B-B8C3-21A2F40D7441}" type="sibTrans" cxnId="{7C5F8C60-DB43-4EEA-AD70-6FD23ED244A1}">
      <dgm:prSet/>
      <dgm:spPr/>
      <dgm:t>
        <a:bodyPr/>
        <a:lstStyle/>
        <a:p>
          <a:endParaRPr lang="en-US"/>
        </a:p>
      </dgm:t>
    </dgm:pt>
    <dgm:pt modelId="{BA8153E3-FCE2-4770-9AE2-C45B4741F5BE}">
      <dgm:prSet phldrT="[Text]"/>
      <dgm:spPr/>
      <dgm:t>
        <a:bodyPr/>
        <a:lstStyle/>
        <a:p>
          <a:r>
            <a:rPr lang="sr-Latn-ME" b="1" dirty="0" smtClean="0"/>
            <a:t>Solarni toranj</a:t>
          </a:r>
          <a:endParaRPr lang="en-US" b="1" dirty="0"/>
        </a:p>
      </dgm:t>
    </dgm:pt>
    <dgm:pt modelId="{914DC717-EBC7-4F4C-8766-8F42F22E46C3}" type="parTrans" cxnId="{DD397425-70C8-4C0D-B8EC-6835D41CE7C1}">
      <dgm:prSet/>
      <dgm:spPr/>
      <dgm:t>
        <a:bodyPr/>
        <a:lstStyle/>
        <a:p>
          <a:endParaRPr lang="en-US"/>
        </a:p>
      </dgm:t>
    </dgm:pt>
    <dgm:pt modelId="{6D392180-9357-4B3F-A9C4-0014D264236D}" type="sibTrans" cxnId="{DD397425-70C8-4C0D-B8EC-6835D41CE7C1}">
      <dgm:prSet/>
      <dgm:spPr/>
      <dgm:t>
        <a:bodyPr/>
        <a:lstStyle/>
        <a:p>
          <a:endParaRPr lang="en-US"/>
        </a:p>
      </dgm:t>
    </dgm:pt>
    <dgm:pt modelId="{5BE505B7-5818-454B-A287-95C123819D2A}">
      <dgm:prSet phldrT="[Text]"/>
      <dgm:spPr/>
      <dgm:t>
        <a:bodyPr/>
        <a:lstStyle/>
        <a:p>
          <a:r>
            <a:rPr lang="sr-Latn-ME" b="1" dirty="0" smtClean="0"/>
            <a:t>Parabolični tanjir</a:t>
          </a:r>
          <a:endParaRPr lang="en-US" b="1" dirty="0"/>
        </a:p>
      </dgm:t>
    </dgm:pt>
    <dgm:pt modelId="{FE296544-2527-4738-8531-0FA251580A93}" type="parTrans" cxnId="{FDF512CA-1016-4709-80F6-6B811A3C06BB}">
      <dgm:prSet/>
      <dgm:spPr/>
      <dgm:t>
        <a:bodyPr/>
        <a:lstStyle/>
        <a:p>
          <a:endParaRPr lang="en-US"/>
        </a:p>
      </dgm:t>
    </dgm:pt>
    <dgm:pt modelId="{B721F6D3-F293-4985-ACE4-C0C9ABC02C26}" type="sibTrans" cxnId="{FDF512CA-1016-4709-80F6-6B811A3C06BB}">
      <dgm:prSet/>
      <dgm:spPr/>
      <dgm:t>
        <a:bodyPr/>
        <a:lstStyle/>
        <a:p>
          <a:endParaRPr lang="en-US"/>
        </a:p>
      </dgm:t>
    </dgm:pt>
    <dgm:pt modelId="{A3506E41-9B10-4280-A555-81E245F70C37}">
      <dgm:prSet phldrT="[Text]"/>
      <dgm:spPr/>
      <dgm:t>
        <a:bodyPr/>
        <a:lstStyle/>
        <a:p>
          <a:r>
            <a:rPr lang="sr-Latn-ME" b="1" dirty="0" smtClean="0"/>
            <a:t>Solarni dimnjak</a:t>
          </a:r>
          <a:endParaRPr lang="en-US" b="1" dirty="0"/>
        </a:p>
      </dgm:t>
    </dgm:pt>
    <dgm:pt modelId="{6AA8136D-BFEF-4E1D-AD1D-0AD851CA7CC9}" type="parTrans" cxnId="{9EB69042-5D84-4799-B4B7-600E876C8799}">
      <dgm:prSet/>
      <dgm:spPr/>
      <dgm:t>
        <a:bodyPr/>
        <a:lstStyle/>
        <a:p>
          <a:endParaRPr lang="en-US"/>
        </a:p>
      </dgm:t>
    </dgm:pt>
    <dgm:pt modelId="{E3C4F181-1AFB-4B69-A95C-33378F688744}" type="sibTrans" cxnId="{9EB69042-5D84-4799-B4B7-600E876C8799}">
      <dgm:prSet/>
      <dgm:spPr/>
      <dgm:t>
        <a:bodyPr/>
        <a:lstStyle/>
        <a:p>
          <a:endParaRPr lang="en-US"/>
        </a:p>
      </dgm:t>
    </dgm:pt>
    <dgm:pt modelId="{18B8E7AE-9EE1-4184-95A9-6FF11DE03E11}">
      <dgm:prSet/>
      <dgm:spPr/>
      <dgm:t>
        <a:bodyPr/>
        <a:lstStyle/>
        <a:p>
          <a:r>
            <a:rPr lang="sr-Latn-ME" b="1" dirty="0" smtClean="0"/>
            <a:t>Fiksna solarna elektrana</a:t>
          </a:r>
          <a:endParaRPr lang="en-US" b="1" dirty="0"/>
        </a:p>
      </dgm:t>
    </dgm:pt>
    <dgm:pt modelId="{852932DC-6360-442A-B0B5-C2573890BD37}" type="parTrans" cxnId="{6EE16CC6-1717-47B7-AB4A-BF7BDF014BDF}">
      <dgm:prSet/>
      <dgm:spPr/>
      <dgm:t>
        <a:bodyPr/>
        <a:lstStyle/>
        <a:p>
          <a:endParaRPr lang="en-US"/>
        </a:p>
      </dgm:t>
    </dgm:pt>
    <dgm:pt modelId="{6C03B5B7-FFEA-4CF5-A590-20062D2E150F}" type="sibTrans" cxnId="{6EE16CC6-1717-47B7-AB4A-BF7BDF014BDF}">
      <dgm:prSet/>
      <dgm:spPr/>
      <dgm:t>
        <a:bodyPr/>
        <a:lstStyle/>
        <a:p>
          <a:endParaRPr lang="en-US"/>
        </a:p>
      </dgm:t>
    </dgm:pt>
    <dgm:pt modelId="{A34E73F3-C3AC-4364-8565-3E5D81FFD011}">
      <dgm:prSet/>
      <dgm:spPr/>
      <dgm:t>
        <a:bodyPr/>
        <a:lstStyle/>
        <a:p>
          <a:r>
            <a:rPr lang="sr-Latn-ME" b="1" dirty="0" smtClean="0"/>
            <a:t>Jednoosna solarna elektrana</a:t>
          </a:r>
          <a:endParaRPr lang="en-US" b="1" dirty="0"/>
        </a:p>
      </dgm:t>
    </dgm:pt>
    <dgm:pt modelId="{2EEEBC67-9EED-43E1-AAD5-F945619858FE}" type="parTrans" cxnId="{43CE18CD-0C1C-4111-934F-C102D8ECC3B3}">
      <dgm:prSet/>
      <dgm:spPr/>
      <dgm:t>
        <a:bodyPr/>
        <a:lstStyle/>
        <a:p>
          <a:endParaRPr lang="en-US"/>
        </a:p>
      </dgm:t>
    </dgm:pt>
    <dgm:pt modelId="{BCC19192-DA71-46E9-81AB-896C4823AB0D}" type="sibTrans" cxnId="{43CE18CD-0C1C-4111-934F-C102D8ECC3B3}">
      <dgm:prSet/>
      <dgm:spPr/>
      <dgm:t>
        <a:bodyPr/>
        <a:lstStyle/>
        <a:p>
          <a:endParaRPr lang="en-US"/>
        </a:p>
      </dgm:t>
    </dgm:pt>
    <dgm:pt modelId="{005DDF31-A11C-409A-973E-94CEB16057EA}">
      <dgm:prSet/>
      <dgm:spPr/>
      <dgm:t>
        <a:bodyPr/>
        <a:lstStyle/>
        <a:p>
          <a:r>
            <a:rPr lang="sr-Latn-ME" b="1" dirty="0" smtClean="0"/>
            <a:t>Dvoosna solarna elektrana</a:t>
          </a:r>
          <a:endParaRPr lang="en-US" b="1" dirty="0"/>
        </a:p>
      </dgm:t>
    </dgm:pt>
    <dgm:pt modelId="{93631B89-06C3-4FED-AA4C-42E922A6FDEC}" type="parTrans" cxnId="{520F36A7-A5A6-46CD-9363-8052E08A232E}">
      <dgm:prSet/>
      <dgm:spPr/>
      <dgm:t>
        <a:bodyPr/>
        <a:lstStyle/>
        <a:p>
          <a:endParaRPr lang="en-US"/>
        </a:p>
      </dgm:t>
    </dgm:pt>
    <dgm:pt modelId="{0BCFC799-8547-4393-AB78-1FF83B0FDF02}" type="sibTrans" cxnId="{520F36A7-A5A6-46CD-9363-8052E08A232E}">
      <dgm:prSet/>
      <dgm:spPr/>
      <dgm:t>
        <a:bodyPr/>
        <a:lstStyle/>
        <a:p>
          <a:endParaRPr lang="en-US"/>
        </a:p>
      </dgm:t>
    </dgm:pt>
    <dgm:pt modelId="{6095023B-A370-45F1-ADA3-BFF8A3D94490}">
      <dgm:prSet/>
      <dgm:spPr/>
      <dgm:t>
        <a:bodyPr/>
        <a:lstStyle/>
        <a:p>
          <a:endParaRPr lang="en-US"/>
        </a:p>
      </dgm:t>
    </dgm:pt>
    <dgm:pt modelId="{222204D4-96A9-4CDA-AEBB-3281A084F444}" type="parTrans" cxnId="{35950658-ECA7-4509-8F92-0D77283A5FC0}">
      <dgm:prSet/>
      <dgm:spPr/>
      <dgm:t>
        <a:bodyPr/>
        <a:lstStyle/>
        <a:p>
          <a:endParaRPr lang="en-US"/>
        </a:p>
      </dgm:t>
    </dgm:pt>
    <dgm:pt modelId="{FFA9D81E-DB03-42CC-A321-DA53B30BD22E}" type="sibTrans" cxnId="{35950658-ECA7-4509-8F92-0D77283A5FC0}">
      <dgm:prSet/>
      <dgm:spPr/>
      <dgm:t>
        <a:bodyPr/>
        <a:lstStyle/>
        <a:p>
          <a:endParaRPr lang="en-US"/>
        </a:p>
      </dgm:t>
    </dgm:pt>
    <dgm:pt modelId="{C01186DD-AB50-4897-9E2A-1D21C930D9EC}" type="pres">
      <dgm:prSet presAssocID="{6506DF3E-6D6F-407A-A3F8-B29DE00751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D2C5F3-C4E4-49BE-82BA-45A9BA31DA95}" type="pres">
      <dgm:prSet presAssocID="{8DA21DE0-35D8-4BD7-A1C6-B4F9789FDEC8}" presName="compNode" presStyleCnt="0"/>
      <dgm:spPr/>
    </dgm:pt>
    <dgm:pt modelId="{78D0B600-524B-4684-8C3E-5B85F2615DC3}" type="pres">
      <dgm:prSet presAssocID="{8DA21DE0-35D8-4BD7-A1C6-B4F9789FDEC8}" presName="pictRect" presStyleLbl="node1" presStyleIdx="0" presStyleCnt="7" custLinFactNeighborX="-551" custLinFactNeighborY="-1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n-US"/>
        </a:p>
      </dgm:t>
    </dgm:pt>
    <dgm:pt modelId="{37DABEF1-3CF8-4FDE-BEDB-6814AD639A47}" type="pres">
      <dgm:prSet presAssocID="{8DA21DE0-35D8-4BD7-A1C6-B4F9789FDEC8}" presName="textRect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837B9-7DCC-45BE-8376-6428090A5692}" type="pres">
      <dgm:prSet presAssocID="{92FE41A9-B610-4C6B-B8C3-21A2F40D744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0E9864-3BC5-47F4-8BC8-8F558D10142D}" type="pres">
      <dgm:prSet presAssocID="{BA8153E3-FCE2-4770-9AE2-C45B4741F5BE}" presName="compNode" presStyleCnt="0"/>
      <dgm:spPr/>
    </dgm:pt>
    <dgm:pt modelId="{3216690F-61F8-48A1-B797-9340BDD41543}" type="pres">
      <dgm:prSet presAssocID="{BA8153E3-FCE2-4770-9AE2-C45B4741F5BE}" presName="pictRect" presStyleLbl="node1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US"/>
        </a:p>
      </dgm:t>
    </dgm:pt>
    <dgm:pt modelId="{72E8D164-67E3-4EB2-8822-AE33D905DAAE}" type="pres">
      <dgm:prSet presAssocID="{BA8153E3-FCE2-4770-9AE2-C45B4741F5BE}" presName="textRect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AA23D-174B-493B-8189-03B81A668107}" type="pres">
      <dgm:prSet presAssocID="{6D392180-9357-4B3F-A9C4-0014D264236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BF5E701-AE99-4755-99DC-97A5FE4F0ED3}" type="pres">
      <dgm:prSet presAssocID="{5BE505B7-5818-454B-A287-95C123819D2A}" presName="compNode" presStyleCnt="0"/>
      <dgm:spPr/>
    </dgm:pt>
    <dgm:pt modelId="{676BE788-EEEB-4F56-8CFE-9814E5931B6B}" type="pres">
      <dgm:prSet presAssocID="{5BE505B7-5818-454B-A287-95C123819D2A}" presName="pictRect" presStyleLbl="node1" presStyleIdx="2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n-US"/>
        </a:p>
      </dgm:t>
    </dgm:pt>
    <dgm:pt modelId="{CB4EB302-B7AD-45D7-A850-3AD4B326E685}" type="pres">
      <dgm:prSet presAssocID="{5BE505B7-5818-454B-A287-95C123819D2A}" presName="textRect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9F073C-4A25-4CD9-974A-BE83E31E95B1}" type="pres">
      <dgm:prSet presAssocID="{B721F6D3-F293-4985-ACE4-C0C9ABC02C2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F1CDB89-012D-46B5-8C93-8A600F5D3E21}" type="pres">
      <dgm:prSet presAssocID="{A3506E41-9B10-4280-A555-81E245F70C37}" presName="compNode" presStyleCnt="0"/>
      <dgm:spPr/>
    </dgm:pt>
    <dgm:pt modelId="{845337C1-E7AD-43FE-AC3F-D71C12492FAC}" type="pres">
      <dgm:prSet presAssocID="{A3506E41-9B10-4280-A555-81E245F70C37}" presName="pictRect" presStyleLbl="node1" presStyleIdx="3" presStyleCnt="7" custLinFactNeighborX="1293" custLinFactNeighborY="-13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77CBAB50-8567-4638-9696-ABC204AEC342}" type="pres">
      <dgm:prSet presAssocID="{A3506E41-9B10-4280-A555-81E245F70C37}" presName="textRect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80FB0-2E0A-4FB4-B0AC-35D65C02DBAE}" type="pres">
      <dgm:prSet presAssocID="{E3C4F181-1AFB-4B69-A95C-33378F68874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62A46BB-D5E8-4B99-9ACC-3EF9D342809A}" type="pres">
      <dgm:prSet presAssocID="{18B8E7AE-9EE1-4184-95A9-6FF11DE03E11}" presName="compNode" presStyleCnt="0"/>
      <dgm:spPr/>
    </dgm:pt>
    <dgm:pt modelId="{95F9DDE0-CB95-4DB1-96CA-3403AE598622}" type="pres">
      <dgm:prSet presAssocID="{18B8E7AE-9EE1-4184-95A9-6FF11DE03E11}" presName="pictRect" presStyleLbl="node1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</dgm:pt>
    <dgm:pt modelId="{B7873844-E896-414B-B80E-6BCC3BDF4C58}" type="pres">
      <dgm:prSet presAssocID="{18B8E7AE-9EE1-4184-95A9-6FF11DE03E11}" presName="textRect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FEF404-A260-406A-8E59-305D84E7599A}" type="pres">
      <dgm:prSet presAssocID="{6C03B5B7-FFEA-4CF5-A590-20062D2E150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68AE506-7220-4F8A-8315-0D139D5B436E}" type="pres">
      <dgm:prSet presAssocID="{A34E73F3-C3AC-4364-8565-3E5D81FFD011}" presName="compNode" presStyleCnt="0"/>
      <dgm:spPr/>
    </dgm:pt>
    <dgm:pt modelId="{F3B942B4-CF74-4389-A5B5-7DEA0CCBE552}" type="pres">
      <dgm:prSet presAssocID="{A34E73F3-C3AC-4364-8565-3E5D81FFD011}" presName="pictRect" presStyleLbl="node1" presStyleIdx="5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" b="-4000"/>
          </a:stretch>
        </a:blipFill>
      </dgm:spPr>
    </dgm:pt>
    <dgm:pt modelId="{12E1FF11-4A9A-496C-AE86-1ABDFF8F006B}" type="pres">
      <dgm:prSet presAssocID="{A34E73F3-C3AC-4364-8565-3E5D81FFD011}" presName="textRect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BF7B9-E1F0-465D-8A4F-353EC0BCD915}" type="pres">
      <dgm:prSet presAssocID="{BCC19192-DA71-46E9-81AB-896C4823AB0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8A42AB9-245B-4FEB-A890-7245791EB215}" type="pres">
      <dgm:prSet presAssocID="{005DDF31-A11C-409A-973E-94CEB16057EA}" presName="compNode" presStyleCnt="0"/>
      <dgm:spPr/>
    </dgm:pt>
    <dgm:pt modelId="{5FC44F24-AE98-4FA8-9C47-18D700331276}" type="pres">
      <dgm:prSet presAssocID="{005DDF31-A11C-409A-973E-94CEB16057EA}" presName="pictRect" presStyleLbl="node1" presStyleIdx="6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en-US"/>
        </a:p>
      </dgm:t>
    </dgm:pt>
    <dgm:pt modelId="{6E580E98-A5CE-405B-973A-C7998C7765FF}" type="pres">
      <dgm:prSet presAssocID="{005DDF31-A11C-409A-973E-94CEB16057EA}" presName="textRect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04CFAB-3A61-4252-AF81-0BD78C271D38}" type="presOf" srcId="{6506DF3E-6D6F-407A-A3F8-B29DE0075130}" destId="{C01186DD-AB50-4897-9E2A-1D21C930D9EC}" srcOrd="0" destOrd="0" presId="urn:microsoft.com/office/officeart/2005/8/layout/pList1#1"/>
    <dgm:cxn modelId="{35950658-ECA7-4509-8F92-0D77283A5FC0}" srcId="{005DDF31-A11C-409A-973E-94CEB16057EA}" destId="{6095023B-A370-45F1-ADA3-BFF8A3D94490}" srcOrd="0" destOrd="0" parTransId="{222204D4-96A9-4CDA-AEBB-3281A084F444}" sibTransId="{FFA9D81E-DB03-42CC-A321-DA53B30BD22E}"/>
    <dgm:cxn modelId="{26C1BF54-23FE-4F48-9F5C-77464B14E54E}" type="presOf" srcId="{BA8153E3-FCE2-4770-9AE2-C45B4741F5BE}" destId="{72E8D164-67E3-4EB2-8822-AE33D905DAAE}" srcOrd="0" destOrd="0" presId="urn:microsoft.com/office/officeart/2005/8/layout/pList1#1"/>
    <dgm:cxn modelId="{07075746-9356-441D-8CF7-5EF54F81E889}" type="presOf" srcId="{005DDF31-A11C-409A-973E-94CEB16057EA}" destId="{6E580E98-A5CE-405B-973A-C7998C7765FF}" srcOrd="0" destOrd="0" presId="urn:microsoft.com/office/officeart/2005/8/layout/pList1#1"/>
    <dgm:cxn modelId="{F8D8BE17-CCDC-4CF3-9220-808BC5A5BA1B}" type="presOf" srcId="{6D392180-9357-4B3F-A9C4-0014D264236D}" destId="{5E3AA23D-174B-493B-8189-03B81A668107}" srcOrd="0" destOrd="0" presId="urn:microsoft.com/office/officeart/2005/8/layout/pList1#1"/>
    <dgm:cxn modelId="{62B98AC1-58A7-4300-A95D-DD5D13CE79F2}" type="presOf" srcId="{E3C4F181-1AFB-4B69-A95C-33378F688744}" destId="{E6D80FB0-2E0A-4FB4-B0AC-35D65C02DBAE}" srcOrd="0" destOrd="0" presId="urn:microsoft.com/office/officeart/2005/8/layout/pList1#1"/>
    <dgm:cxn modelId="{511D42C8-F2F4-4621-85F4-C9D6B9A26724}" type="presOf" srcId="{8DA21DE0-35D8-4BD7-A1C6-B4F9789FDEC8}" destId="{37DABEF1-3CF8-4FDE-BEDB-6814AD639A47}" srcOrd="0" destOrd="0" presId="urn:microsoft.com/office/officeart/2005/8/layout/pList1#1"/>
    <dgm:cxn modelId="{520F36A7-A5A6-46CD-9363-8052E08A232E}" srcId="{6506DF3E-6D6F-407A-A3F8-B29DE0075130}" destId="{005DDF31-A11C-409A-973E-94CEB16057EA}" srcOrd="6" destOrd="0" parTransId="{93631B89-06C3-4FED-AA4C-42E922A6FDEC}" sibTransId="{0BCFC799-8547-4393-AB78-1FF83B0FDF02}"/>
    <dgm:cxn modelId="{B2786D17-87A4-4C7F-B6FF-6FFE6BA5D556}" type="presOf" srcId="{6C03B5B7-FFEA-4CF5-A590-20062D2E150F}" destId="{F0FEF404-A260-406A-8E59-305D84E7599A}" srcOrd="0" destOrd="0" presId="urn:microsoft.com/office/officeart/2005/8/layout/pList1#1"/>
    <dgm:cxn modelId="{DD397425-70C8-4C0D-B8EC-6835D41CE7C1}" srcId="{6506DF3E-6D6F-407A-A3F8-B29DE0075130}" destId="{BA8153E3-FCE2-4770-9AE2-C45B4741F5BE}" srcOrd="1" destOrd="0" parTransId="{914DC717-EBC7-4F4C-8766-8F42F22E46C3}" sibTransId="{6D392180-9357-4B3F-A9C4-0014D264236D}"/>
    <dgm:cxn modelId="{8C6511E9-7C89-4AEC-B3EE-62EF3B22D7EC}" type="presOf" srcId="{A34E73F3-C3AC-4364-8565-3E5D81FFD011}" destId="{12E1FF11-4A9A-496C-AE86-1ABDFF8F006B}" srcOrd="0" destOrd="0" presId="urn:microsoft.com/office/officeart/2005/8/layout/pList1#1"/>
    <dgm:cxn modelId="{9EB69042-5D84-4799-B4B7-600E876C8799}" srcId="{6506DF3E-6D6F-407A-A3F8-B29DE0075130}" destId="{A3506E41-9B10-4280-A555-81E245F70C37}" srcOrd="3" destOrd="0" parTransId="{6AA8136D-BFEF-4E1D-AD1D-0AD851CA7CC9}" sibTransId="{E3C4F181-1AFB-4B69-A95C-33378F688744}"/>
    <dgm:cxn modelId="{B673C3E4-567F-4274-8C89-7DF7EC148994}" type="presOf" srcId="{5BE505B7-5818-454B-A287-95C123819D2A}" destId="{CB4EB302-B7AD-45D7-A850-3AD4B326E685}" srcOrd="0" destOrd="0" presId="urn:microsoft.com/office/officeart/2005/8/layout/pList1#1"/>
    <dgm:cxn modelId="{FDF512CA-1016-4709-80F6-6B811A3C06BB}" srcId="{6506DF3E-6D6F-407A-A3F8-B29DE0075130}" destId="{5BE505B7-5818-454B-A287-95C123819D2A}" srcOrd="2" destOrd="0" parTransId="{FE296544-2527-4738-8531-0FA251580A93}" sibTransId="{B721F6D3-F293-4985-ACE4-C0C9ABC02C26}"/>
    <dgm:cxn modelId="{6EE16CC6-1717-47B7-AB4A-BF7BDF014BDF}" srcId="{6506DF3E-6D6F-407A-A3F8-B29DE0075130}" destId="{18B8E7AE-9EE1-4184-95A9-6FF11DE03E11}" srcOrd="4" destOrd="0" parTransId="{852932DC-6360-442A-B0B5-C2573890BD37}" sibTransId="{6C03B5B7-FFEA-4CF5-A590-20062D2E150F}"/>
    <dgm:cxn modelId="{BC042F06-5774-44DE-AE15-A33081763544}" type="presOf" srcId="{A3506E41-9B10-4280-A555-81E245F70C37}" destId="{77CBAB50-8567-4638-9696-ABC204AEC342}" srcOrd="0" destOrd="0" presId="urn:microsoft.com/office/officeart/2005/8/layout/pList1#1"/>
    <dgm:cxn modelId="{EA407B4C-4A65-4988-AAA7-5844DC4A8C97}" type="presOf" srcId="{18B8E7AE-9EE1-4184-95A9-6FF11DE03E11}" destId="{B7873844-E896-414B-B80E-6BCC3BDF4C58}" srcOrd="0" destOrd="0" presId="urn:microsoft.com/office/officeart/2005/8/layout/pList1#1"/>
    <dgm:cxn modelId="{736DF308-0D50-486E-BDD8-062D23A72CD4}" type="presOf" srcId="{6095023B-A370-45F1-ADA3-BFF8A3D94490}" destId="{6E580E98-A5CE-405B-973A-C7998C7765FF}" srcOrd="0" destOrd="1" presId="urn:microsoft.com/office/officeart/2005/8/layout/pList1#1"/>
    <dgm:cxn modelId="{7C5F8C60-DB43-4EEA-AD70-6FD23ED244A1}" srcId="{6506DF3E-6D6F-407A-A3F8-B29DE0075130}" destId="{8DA21DE0-35D8-4BD7-A1C6-B4F9789FDEC8}" srcOrd="0" destOrd="0" parTransId="{E9D0A739-D437-4D77-8343-79A1B264700E}" sibTransId="{92FE41A9-B610-4C6B-B8C3-21A2F40D7441}"/>
    <dgm:cxn modelId="{1BAC2719-69FD-4FAC-AE7B-1322A827B5CE}" type="presOf" srcId="{BCC19192-DA71-46E9-81AB-896C4823AB0D}" destId="{72FBF7B9-E1F0-465D-8A4F-353EC0BCD915}" srcOrd="0" destOrd="0" presId="urn:microsoft.com/office/officeart/2005/8/layout/pList1#1"/>
    <dgm:cxn modelId="{8C91FDE9-987D-4823-8558-3C00CC7FE570}" type="presOf" srcId="{92FE41A9-B610-4C6B-B8C3-21A2F40D7441}" destId="{5A9837B9-7DCC-45BE-8376-6428090A5692}" srcOrd="0" destOrd="0" presId="urn:microsoft.com/office/officeart/2005/8/layout/pList1#1"/>
    <dgm:cxn modelId="{4C2D8B95-9A46-4E06-A83D-FC2F46859698}" type="presOf" srcId="{B721F6D3-F293-4985-ACE4-C0C9ABC02C26}" destId="{D39F073C-4A25-4CD9-974A-BE83E31E95B1}" srcOrd="0" destOrd="0" presId="urn:microsoft.com/office/officeart/2005/8/layout/pList1#1"/>
    <dgm:cxn modelId="{43CE18CD-0C1C-4111-934F-C102D8ECC3B3}" srcId="{6506DF3E-6D6F-407A-A3F8-B29DE0075130}" destId="{A34E73F3-C3AC-4364-8565-3E5D81FFD011}" srcOrd="5" destOrd="0" parTransId="{2EEEBC67-9EED-43E1-AAD5-F945619858FE}" sibTransId="{BCC19192-DA71-46E9-81AB-896C4823AB0D}"/>
    <dgm:cxn modelId="{C16C6C0B-736B-4BD1-AA4B-BF8C9D326B34}" type="presParOf" srcId="{C01186DD-AB50-4897-9E2A-1D21C930D9EC}" destId="{8FD2C5F3-C4E4-49BE-82BA-45A9BA31DA95}" srcOrd="0" destOrd="0" presId="urn:microsoft.com/office/officeart/2005/8/layout/pList1#1"/>
    <dgm:cxn modelId="{D8B5A5C8-42F9-43BD-8F52-3D46F454CBAE}" type="presParOf" srcId="{8FD2C5F3-C4E4-49BE-82BA-45A9BA31DA95}" destId="{78D0B600-524B-4684-8C3E-5B85F2615DC3}" srcOrd="0" destOrd="0" presId="urn:microsoft.com/office/officeart/2005/8/layout/pList1#1"/>
    <dgm:cxn modelId="{2BABBB5E-9FC6-42B4-A630-39D0B258CE47}" type="presParOf" srcId="{8FD2C5F3-C4E4-49BE-82BA-45A9BA31DA95}" destId="{37DABEF1-3CF8-4FDE-BEDB-6814AD639A47}" srcOrd="1" destOrd="0" presId="urn:microsoft.com/office/officeart/2005/8/layout/pList1#1"/>
    <dgm:cxn modelId="{15501EE0-C5D1-4458-A838-FEF1519711DB}" type="presParOf" srcId="{C01186DD-AB50-4897-9E2A-1D21C930D9EC}" destId="{5A9837B9-7DCC-45BE-8376-6428090A5692}" srcOrd="1" destOrd="0" presId="urn:microsoft.com/office/officeart/2005/8/layout/pList1#1"/>
    <dgm:cxn modelId="{8E2E8302-0278-4E2F-9597-35E79BFA0C0F}" type="presParOf" srcId="{C01186DD-AB50-4897-9E2A-1D21C930D9EC}" destId="{0C0E9864-3BC5-47F4-8BC8-8F558D10142D}" srcOrd="2" destOrd="0" presId="urn:microsoft.com/office/officeart/2005/8/layout/pList1#1"/>
    <dgm:cxn modelId="{E8EE5024-8988-44D5-9CD1-D6773933B4AC}" type="presParOf" srcId="{0C0E9864-3BC5-47F4-8BC8-8F558D10142D}" destId="{3216690F-61F8-48A1-B797-9340BDD41543}" srcOrd="0" destOrd="0" presId="urn:microsoft.com/office/officeart/2005/8/layout/pList1#1"/>
    <dgm:cxn modelId="{19FC2172-F611-42B8-B8C7-A928F3A002E2}" type="presParOf" srcId="{0C0E9864-3BC5-47F4-8BC8-8F558D10142D}" destId="{72E8D164-67E3-4EB2-8822-AE33D905DAAE}" srcOrd="1" destOrd="0" presId="urn:microsoft.com/office/officeart/2005/8/layout/pList1#1"/>
    <dgm:cxn modelId="{54F44BAC-813B-452A-9C08-567EBF43913B}" type="presParOf" srcId="{C01186DD-AB50-4897-9E2A-1D21C930D9EC}" destId="{5E3AA23D-174B-493B-8189-03B81A668107}" srcOrd="3" destOrd="0" presId="urn:microsoft.com/office/officeart/2005/8/layout/pList1#1"/>
    <dgm:cxn modelId="{3CB463A6-403A-4A66-923D-E8CD502EE6E5}" type="presParOf" srcId="{C01186DD-AB50-4897-9E2A-1D21C930D9EC}" destId="{9BF5E701-AE99-4755-99DC-97A5FE4F0ED3}" srcOrd="4" destOrd="0" presId="urn:microsoft.com/office/officeart/2005/8/layout/pList1#1"/>
    <dgm:cxn modelId="{013DE89D-9A3A-474A-924D-F6F05C88F9FE}" type="presParOf" srcId="{9BF5E701-AE99-4755-99DC-97A5FE4F0ED3}" destId="{676BE788-EEEB-4F56-8CFE-9814E5931B6B}" srcOrd="0" destOrd="0" presId="urn:microsoft.com/office/officeart/2005/8/layout/pList1#1"/>
    <dgm:cxn modelId="{E2CB1331-E4CF-4CB8-92F7-89A501A901DB}" type="presParOf" srcId="{9BF5E701-AE99-4755-99DC-97A5FE4F0ED3}" destId="{CB4EB302-B7AD-45D7-A850-3AD4B326E685}" srcOrd="1" destOrd="0" presId="urn:microsoft.com/office/officeart/2005/8/layout/pList1#1"/>
    <dgm:cxn modelId="{95C22290-B043-4EC2-A402-B797CD5705B7}" type="presParOf" srcId="{C01186DD-AB50-4897-9E2A-1D21C930D9EC}" destId="{D39F073C-4A25-4CD9-974A-BE83E31E95B1}" srcOrd="5" destOrd="0" presId="urn:microsoft.com/office/officeart/2005/8/layout/pList1#1"/>
    <dgm:cxn modelId="{27E84175-420A-4053-B3BF-2D214152A66E}" type="presParOf" srcId="{C01186DD-AB50-4897-9E2A-1D21C930D9EC}" destId="{AF1CDB89-012D-46B5-8C93-8A600F5D3E21}" srcOrd="6" destOrd="0" presId="urn:microsoft.com/office/officeart/2005/8/layout/pList1#1"/>
    <dgm:cxn modelId="{0D9A9DFE-5BED-46C3-B76E-6231C4FDF705}" type="presParOf" srcId="{AF1CDB89-012D-46B5-8C93-8A600F5D3E21}" destId="{845337C1-E7AD-43FE-AC3F-D71C12492FAC}" srcOrd="0" destOrd="0" presId="urn:microsoft.com/office/officeart/2005/8/layout/pList1#1"/>
    <dgm:cxn modelId="{78F20A5A-6B3C-4DFA-9AC8-ACDCD1CF9D21}" type="presParOf" srcId="{AF1CDB89-012D-46B5-8C93-8A600F5D3E21}" destId="{77CBAB50-8567-4638-9696-ABC204AEC342}" srcOrd="1" destOrd="0" presId="urn:microsoft.com/office/officeart/2005/8/layout/pList1#1"/>
    <dgm:cxn modelId="{86049933-D287-4FF8-BD34-98EB708D769F}" type="presParOf" srcId="{C01186DD-AB50-4897-9E2A-1D21C930D9EC}" destId="{E6D80FB0-2E0A-4FB4-B0AC-35D65C02DBAE}" srcOrd="7" destOrd="0" presId="urn:microsoft.com/office/officeart/2005/8/layout/pList1#1"/>
    <dgm:cxn modelId="{F1A6D057-3353-4304-9231-344978C0F06E}" type="presParOf" srcId="{C01186DD-AB50-4897-9E2A-1D21C930D9EC}" destId="{E62A46BB-D5E8-4B99-9ACC-3EF9D342809A}" srcOrd="8" destOrd="0" presId="urn:microsoft.com/office/officeart/2005/8/layout/pList1#1"/>
    <dgm:cxn modelId="{6CD44703-EEF5-436C-9BE3-CF3A1F412678}" type="presParOf" srcId="{E62A46BB-D5E8-4B99-9ACC-3EF9D342809A}" destId="{95F9DDE0-CB95-4DB1-96CA-3403AE598622}" srcOrd="0" destOrd="0" presId="urn:microsoft.com/office/officeart/2005/8/layout/pList1#1"/>
    <dgm:cxn modelId="{E64C2A36-4C62-4204-BD91-40365A413A4F}" type="presParOf" srcId="{E62A46BB-D5E8-4B99-9ACC-3EF9D342809A}" destId="{B7873844-E896-414B-B80E-6BCC3BDF4C58}" srcOrd="1" destOrd="0" presId="urn:microsoft.com/office/officeart/2005/8/layout/pList1#1"/>
    <dgm:cxn modelId="{368E9E96-134B-4C18-99FE-905870DDE38D}" type="presParOf" srcId="{C01186DD-AB50-4897-9E2A-1D21C930D9EC}" destId="{F0FEF404-A260-406A-8E59-305D84E7599A}" srcOrd="9" destOrd="0" presId="urn:microsoft.com/office/officeart/2005/8/layout/pList1#1"/>
    <dgm:cxn modelId="{7269896F-BB12-42DE-8E99-1B0E13959B28}" type="presParOf" srcId="{C01186DD-AB50-4897-9E2A-1D21C930D9EC}" destId="{168AE506-7220-4F8A-8315-0D139D5B436E}" srcOrd="10" destOrd="0" presId="urn:microsoft.com/office/officeart/2005/8/layout/pList1#1"/>
    <dgm:cxn modelId="{A37783F4-8E30-4F32-A262-932F1C92A529}" type="presParOf" srcId="{168AE506-7220-4F8A-8315-0D139D5B436E}" destId="{F3B942B4-CF74-4389-A5B5-7DEA0CCBE552}" srcOrd="0" destOrd="0" presId="urn:microsoft.com/office/officeart/2005/8/layout/pList1#1"/>
    <dgm:cxn modelId="{BE483EB7-387B-4ED9-BB01-A77F674675F0}" type="presParOf" srcId="{168AE506-7220-4F8A-8315-0D139D5B436E}" destId="{12E1FF11-4A9A-496C-AE86-1ABDFF8F006B}" srcOrd="1" destOrd="0" presId="urn:microsoft.com/office/officeart/2005/8/layout/pList1#1"/>
    <dgm:cxn modelId="{9EB49ED8-28C0-4635-BA5A-5FCBC4BA9AB0}" type="presParOf" srcId="{C01186DD-AB50-4897-9E2A-1D21C930D9EC}" destId="{72FBF7B9-E1F0-465D-8A4F-353EC0BCD915}" srcOrd="11" destOrd="0" presId="urn:microsoft.com/office/officeart/2005/8/layout/pList1#1"/>
    <dgm:cxn modelId="{C3DF0EA1-8DC1-42D7-805D-615B399C4673}" type="presParOf" srcId="{C01186DD-AB50-4897-9E2A-1D21C930D9EC}" destId="{48A42AB9-245B-4FEB-A890-7245791EB215}" srcOrd="12" destOrd="0" presId="urn:microsoft.com/office/officeart/2005/8/layout/pList1#1"/>
    <dgm:cxn modelId="{26E1116B-34FB-46B8-A645-3F43243552A8}" type="presParOf" srcId="{48A42AB9-245B-4FEB-A890-7245791EB215}" destId="{5FC44F24-AE98-4FA8-9C47-18D700331276}" srcOrd="0" destOrd="0" presId="urn:microsoft.com/office/officeart/2005/8/layout/pList1#1"/>
    <dgm:cxn modelId="{908FD934-E24D-41E9-B557-E3A07A95EA61}" type="presParOf" srcId="{48A42AB9-245B-4FEB-A890-7245791EB215}" destId="{6E580E98-A5CE-405B-973A-C7998C7765FF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BC8CDF-A44B-40AB-9E33-10EB220D33AE}" type="doc">
      <dgm:prSet loTypeId="urn:microsoft.com/office/officeart/2005/8/layout/radial6" loCatId="cycle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2CF68F7A-03C2-4E58-8427-A1C93BA8A988}">
      <dgm:prSet phldrT="[Text]"/>
      <dgm:spPr/>
      <dgm:t>
        <a:bodyPr/>
        <a:lstStyle/>
        <a:p>
          <a:r>
            <a:rPr lang="vi-VN" b="1" dirty="0" smtClean="0"/>
            <a:t>Računarski softveri za određivanje potencijala Sunčevog zračenja i energetske efikasnosti solarnih elektrana</a:t>
          </a:r>
          <a:endParaRPr lang="en-US" b="1" dirty="0">
            <a:latin typeface="Franklin Gothic Medium" panose="020B0603020102020204" pitchFamily="34" charset="0"/>
          </a:endParaRPr>
        </a:p>
      </dgm:t>
    </dgm:pt>
    <dgm:pt modelId="{A3113372-8FA9-4CF8-A839-8ED0DC2048DD}" type="parTrans" cxnId="{C49C47B8-FEEC-4B80-BC5D-00A331375F2C}">
      <dgm:prSet/>
      <dgm:spPr/>
      <dgm:t>
        <a:bodyPr/>
        <a:lstStyle/>
        <a:p>
          <a:endParaRPr lang="en-US"/>
        </a:p>
      </dgm:t>
    </dgm:pt>
    <dgm:pt modelId="{81013C9F-AFFE-4EF0-A3B7-8CE877F7F408}" type="sibTrans" cxnId="{C49C47B8-FEEC-4B80-BC5D-00A331375F2C}">
      <dgm:prSet/>
      <dgm:spPr/>
      <dgm:t>
        <a:bodyPr/>
        <a:lstStyle/>
        <a:p>
          <a:endParaRPr lang="en-US"/>
        </a:p>
      </dgm:t>
    </dgm:pt>
    <dgm:pt modelId="{E3BE62DB-9407-4A25-8025-154F6341B39B}" type="pres">
      <dgm:prSet presAssocID="{E2BC8CDF-A44B-40AB-9E33-10EB220D33A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201F1E-1064-4EC8-887C-A8ECB3A2F2EB}" type="pres">
      <dgm:prSet presAssocID="{2CF68F7A-03C2-4E58-8427-A1C93BA8A988}" presName="centerShape" presStyleLbl="node0" presStyleIdx="0" presStyleCnt="1" custScaleX="145672" custScaleY="160505" custLinFactNeighborX="1761" custLinFactNeighborY="2712"/>
      <dgm:spPr/>
      <dgm:t>
        <a:bodyPr/>
        <a:lstStyle/>
        <a:p>
          <a:endParaRPr lang="en-US"/>
        </a:p>
      </dgm:t>
    </dgm:pt>
  </dgm:ptLst>
  <dgm:cxnLst>
    <dgm:cxn modelId="{A9F9BDA6-98E4-4582-AD96-E71B4BE97857}" type="presOf" srcId="{E2BC8CDF-A44B-40AB-9E33-10EB220D33AE}" destId="{E3BE62DB-9407-4A25-8025-154F6341B39B}" srcOrd="0" destOrd="0" presId="urn:microsoft.com/office/officeart/2005/8/layout/radial6"/>
    <dgm:cxn modelId="{C49C47B8-FEEC-4B80-BC5D-00A331375F2C}" srcId="{E2BC8CDF-A44B-40AB-9E33-10EB220D33AE}" destId="{2CF68F7A-03C2-4E58-8427-A1C93BA8A988}" srcOrd="0" destOrd="0" parTransId="{A3113372-8FA9-4CF8-A839-8ED0DC2048DD}" sibTransId="{81013C9F-AFFE-4EF0-A3B7-8CE877F7F408}"/>
    <dgm:cxn modelId="{1F6BC077-787F-46C8-AFD1-AEE3D8AE537A}" type="presOf" srcId="{2CF68F7A-03C2-4E58-8427-A1C93BA8A988}" destId="{C2201F1E-1064-4EC8-887C-A8ECB3A2F2EB}" srcOrd="0" destOrd="0" presId="urn:microsoft.com/office/officeart/2005/8/layout/radial6"/>
    <dgm:cxn modelId="{787F5AD3-809B-402D-AB6D-71CF45ECCA61}" type="presParOf" srcId="{E3BE62DB-9407-4A25-8025-154F6341B39B}" destId="{C2201F1E-1064-4EC8-887C-A8ECB3A2F2EB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6C5F50-B3E4-4D1A-8481-F0DBF17C748E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9B7364A-48DB-4EC7-B19F-F518DAA5589E}">
      <dgm:prSet phldrT="[Text]" custT="1"/>
      <dgm:spPr/>
      <dgm:t>
        <a:bodyPr/>
        <a:lstStyle/>
        <a:p>
          <a:r>
            <a:rPr lang="en-US" sz="1600" b="1" dirty="0" smtClean="0"/>
            <a:t>PVGIS</a:t>
          </a:r>
          <a:endParaRPr lang="sr-Latn-ME" sz="1600" b="1" dirty="0" smtClean="0"/>
        </a:p>
        <a:p>
          <a:r>
            <a:rPr lang="vi-VN" sz="1000" b="1" dirty="0" smtClean="0"/>
            <a:t>dobiju </a:t>
          </a:r>
          <a:r>
            <a:rPr lang="sr-Latn-ME" sz="1000" b="1" dirty="0" smtClean="0"/>
            <a:t>se</a:t>
          </a:r>
          <a:r>
            <a:rPr lang="vi-VN" sz="1000" b="1" dirty="0" smtClean="0"/>
            <a:t> podaci:</a:t>
          </a:r>
          <a:endParaRPr lang="sr-Latn-ME" sz="1000" b="1" dirty="0" smtClean="0"/>
        </a:p>
        <a:p>
          <a:r>
            <a:rPr lang="sr-Latn-ME" sz="1000" b="1" dirty="0" smtClean="0"/>
            <a:t>- </a:t>
          </a:r>
          <a:r>
            <a:rPr lang="vi-VN" sz="1000" b="1" dirty="0" smtClean="0"/>
            <a:t>srednje dnevne, mjesečne i godišnje vrijednosti energije globalnog Sunčevog zračenja koje padne na kvadratni metar horizontalne ili površine koja je nagnuta</a:t>
          </a:r>
          <a:r>
            <a:rPr lang="sr-Latn-ME" sz="1000" b="1" dirty="0" smtClean="0"/>
            <a:t> </a:t>
          </a:r>
          <a:r>
            <a:rPr lang="vi-VN" sz="1000" b="1" dirty="0" smtClean="0"/>
            <a:t>pod određenim uglom u odnosu na horizontalnu površinu,</a:t>
          </a:r>
          <a:endParaRPr lang="sr-Latn-ME" sz="1000" b="1" dirty="0" smtClean="0"/>
        </a:p>
        <a:p>
          <a:r>
            <a:rPr lang="sr-Latn-ME" sz="1000" b="1" dirty="0" smtClean="0"/>
            <a:t>-</a:t>
          </a:r>
          <a:r>
            <a:rPr lang="vi-VN" sz="1000" b="1" dirty="0" smtClean="0"/>
            <a:t> vrijednosti energije direktnog Sunčevog zračenja</a:t>
          </a:r>
          <a:endParaRPr lang="sr-Latn-ME" sz="1000" b="1" dirty="0" smtClean="0"/>
        </a:p>
        <a:p>
          <a:r>
            <a:rPr lang="sr-Latn-ME" sz="1000" b="1" dirty="0" smtClean="0"/>
            <a:t>-</a:t>
          </a:r>
          <a:r>
            <a:rPr lang="vi-VN" sz="1000" b="1" dirty="0" smtClean="0"/>
            <a:t> promjena optimalnog ugla nagiba solarnih modula u toku godine</a:t>
          </a:r>
          <a:endParaRPr lang="sr-Latn-ME" sz="1000" b="1" dirty="0" smtClean="0"/>
        </a:p>
        <a:p>
          <a:r>
            <a:rPr lang="sr-Latn-ME" sz="1000" b="1" dirty="0" smtClean="0"/>
            <a:t>-</a:t>
          </a:r>
          <a:r>
            <a:rPr lang="vi-VN" sz="1000" b="1" dirty="0" smtClean="0"/>
            <a:t> srednja dnevna temperatura</a:t>
          </a:r>
          <a:endParaRPr lang="sr-Latn-ME" sz="1000" b="1" dirty="0" smtClean="0"/>
        </a:p>
        <a:p>
          <a:r>
            <a:rPr lang="sr-Latn-ME" sz="1000" b="1" dirty="0" smtClean="0"/>
            <a:t>-</a:t>
          </a:r>
          <a:r>
            <a:rPr lang="vi-VN" sz="1000" b="1" dirty="0" smtClean="0"/>
            <a:t> dnevni, mjesečni i godišnji iznos električne energije koja može da se dobije pomoću fiksne, jednoosno i dvoosno rotacione solarne.</a:t>
          </a:r>
          <a:endParaRPr lang="en-US" sz="1000" b="1" dirty="0"/>
        </a:p>
      </dgm:t>
    </dgm:pt>
    <dgm:pt modelId="{4D580E1B-0DAC-424D-B79A-DD80A71025B3}" type="parTrans" cxnId="{CFB4A971-1144-49A2-A82A-1A628E4064A0}">
      <dgm:prSet/>
      <dgm:spPr/>
      <dgm:t>
        <a:bodyPr/>
        <a:lstStyle/>
        <a:p>
          <a:endParaRPr lang="en-US"/>
        </a:p>
      </dgm:t>
    </dgm:pt>
    <dgm:pt modelId="{6F1F8229-EFD1-43BC-AACD-7115ABCA513E}" type="sibTrans" cxnId="{CFB4A971-1144-49A2-A82A-1A628E4064A0}">
      <dgm:prSet/>
      <dgm:spPr/>
      <dgm:t>
        <a:bodyPr/>
        <a:lstStyle/>
        <a:p>
          <a:endParaRPr lang="en-US"/>
        </a:p>
      </dgm:t>
    </dgm:pt>
    <dgm:pt modelId="{8F32C210-4AF2-4AC9-834A-4BCD10B3D197}">
      <dgm:prSet phldrT="[Text]" custT="1"/>
      <dgm:spPr/>
      <dgm:t>
        <a:bodyPr/>
        <a:lstStyle/>
        <a:p>
          <a:r>
            <a:rPr lang="en-US" sz="1600" b="1" dirty="0" err="1" smtClean="0"/>
            <a:t>RETScreen</a:t>
          </a:r>
          <a:endParaRPr lang="sr-Latn-ME" sz="1600" b="1" dirty="0" smtClean="0"/>
        </a:p>
        <a:p>
          <a:r>
            <a:rPr lang="sr-Latn-ME" sz="1000" b="1" dirty="0" smtClean="0"/>
            <a:t>-</a:t>
          </a:r>
          <a:r>
            <a:rPr lang="en-US" sz="1000" b="1" dirty="0" smtClean="0"/>
            <a:t>program </a:t>
          </a:r>
          <a:r>
            <a:rPr lang="en-US" sz="1000" b="1" dirty="0" err="1" smtClean="0"/>
            <a:t>koji</a:t>
          </a:r>
          <a:r>
            <a:rPr lang="en-US" sz="1000" b="1" dirty="0" smtClean="0"/>
            <a:t> se </a:t>
          </a:r>
          <a:r>
            <a:rPr lang="en-US" sz="1000" b="1" dirty="0" err="1" smtClean="0"/>
            <a:t>koristi</a:t>
          </a:r>
          <a:r>
            <a:rPr lang="en-US" sz="1000" b="1" dirty="0" smtClean="0"/>
            <a:t> </a:t>
          </a:r>
          <a:r>
            <a:rPr lang="en-US" sz="1000" b="1" dirty="0" err="1" smtClean="0"/>
            <a:t>za</a:t>
          </a:r>
          <a:r>
            <a:rPr lang="en-US" sz="1000" b="1" dirty="0" smtClean="0"/>
            <a:t> </a:t>
          </a:r>
          <a:r>
            <a:rPr lang="en-US" sz="1000" b="1" dirty="0" err="1" smtClean="0"/>
            <a:t>procjenu</a:t>
          </a:r>
          <a:r>
            <a:rPr lang="en-US" sz="1000" b="1" dirty="0" smtClean="0"/>
            <a:t> </a:t>
          </a:r>
          <a:r>
            <a:rPr lang="en-US" sz="1000" b="1" dirty="0" err="1" smtClean="0"/>
            <a:t>i</a:t>
          </a:r>
          <a:r>
            <a:rPr lang="en-US" sz="1000" b="1" dirty="0" smtClean="0"/>
            <a:t> </a:t>
          </a:r>
          <a:r>
            <a:rPr lang="en-US" sz="1000" b="1" dirty="0" err="1" smtClean="0"/>
            <a:t>tehno-ekonomsku</a:t>
          </a:r>
          <a:r>
            <a:rPr lang="en-US" sz="1000" b="1" dirty="0" smtClean="0"/>
            <a:t> </a:t>
          </a:r>
          <a:r>
            <a:rPr lang="en-US" sz="1000" b="1" dirty="0" err="1" smtClean="0"/>
            <a:t>analizu</a:t>
          </a:r>
          <a:r>
            <a:rPr lang="en-US" sz="1000" b="1" dirty="0" smtClean="0"/>
            <a:t> </a:t>
          </a:r>
          <a:r>
            <a:rPr lang="en-US" sz="1000" b="1" dirty="0" err="1" smtClean="0"/>
            <a:t>sistema</a:t>
          </a:r>
          <a:r>
            <a:rPr lang="en-US" sz="1000" b="1" dirty="0" smtClean="0"/>
            <a:t> </a:t>
          </a:r>
          <a:r>
            <a:rPr lang="en-US" sz="1000" b="1" dirty="0" err="1" smtClean="0"/>
            <a:t>koji</a:t>
          </a:r>
          <a:r>
            <a:rPr lang="en-US" sz="1000" b="1" dirty="0" smtClean="0"/>
            <a:t> </a:t>
          </a:r>
          <a:r>
            <a:rPr lang="en-US" sz="1000" b="1" dirty="0" err="1" smtClean="0"/>
            <a:t>koriste</a:t>
          </a:r>
          <a:r>
            <a:rPr lang="en-US" sz="1000" b="1" dirty="0" smtClean="0"/>
            <a:t> </a:t>
          </a:r>
          <a:r>
            <a:rPr lang="en-US" sz="1000" b="1" dirty="0" err="1" smtClean="0"/>
            <a:t>obnovljive</a:t>
          </a:r>
          <a:r>
            <a:rPr lang="en-US" sz="1000" b="1" dirty="0" smtClean="0"/>
            <a:t> </a:t>
          </a:r>
          <a:r>
            <a:rPr lang="en-US" sz="1000" b="1" dirty="0" err="1" smtClean="0"/>
            <a:t>izvore</a:t>
          </a:r>
          <a:r>
            <a:rPr lang="en-US" sz="1000" b="1" dirty="0" smtClean="0"/>
            <a:t> </a:t>
          </a:r>
          <a:r>
            <a:rPr lang="en-US" sz="1000" b="1" dirty="0" err="1" smtClean="0"/>
            <a:t>energije</a:t>
          </a:r>
          <a:endParaRPr lang="sr-Latn-ME" sz="1000" b="1" dirty="0" smtClean="0"/>
        </a:p>
        <a:p>
          <a:r>
            <a:rPr lang="sr-Latn-ME" sz="1000" b="1" dirty="0" smtClean="0"/>
            <a:t>-o</a:t>
          </a:r>
          <a:r>
            <a:rPr lang="vi-VN" sz="1000" b="1" dirty="0" smtClean="0"/>
            <a:t>snovna funkcija ovog programa je procjena i poređenje rada konvencionalnih sistema za proizvodnju toplotne i električne energije sa predloženim sistemom koji proizvodi energiju iz obnovljivih </a:t>
          </a:r>
          <a:r>
            <a:rPr lang="en-US" sz="1000" b="1" dirty="0" err="1" smtClean="0"/>
            <a:t>izvora</a:t>
          </a:r>
          <a:r>
            <a:rPr lang="vi-VN" sz="1000" b="1" dirty="0" smtClean="0"/>
            <a:t>.</a:t>
          </a:r>
          <a:endParaRPr lang="en-US" sz="1000" b="1" dirty="0"/>
        </a:p>
      </dgm:t>
    </dgm:pt>
    <dgm:pt modelId="{AB111A69-A279-45BB-BED2-9FE67A921243}" type="parTrans" cxnId="{B1BF7755-9038-4791-BBAD-9D3AEAF02E04}">
      <dgm:prSet/>
      <dgm:spPr/>
      <dgm:t>
        <a:bodyPr/>
        <a:lstStyle/>
        <a:p>
          <a:endParaRPr lang="en-US"/>
        </a:p>
      </dgm:t>
    </dgm:pt>
    <dgm:pt modelId="{EF58F9A2-B5B6-4BD9-B1D7-64F10BA0EE15}" type="sibTrans" cxnId="{B1BF7755-9038-4791-BBAD-9D3AEAF02E04}">
      <dgm:prSet/>
      <dgm:spPr/>
      <dgm:t>
        <a:bodyPr/>
        <a:lstStyle/>
        <a:p>
          <a:endParaRPr lang="en-US"/>
        </a:p>
      </dgm:t>
    </dgm:pt>
    <dgm:pt modelId="{CB8D81C4-01BF-4AD5-A41E-C6A345FE930F}">
      <dgm:prSet phldrT="[Text]" custT="1"/>
      <dgm:spPr/>
      <dgm:t>
        <a:bodyPr/>
        <a:lstStyle/>
        <a:p>
          <a:r>
            <a:rPr lang="en-US" sz="1600" b="1" dirty="0" smtClean="0"/>
            <a:t>Homer</a:t>
          </a:r>
          <a:endParaRPr lang="sr-Latn-ME" sz="1600" b="1" dirty="0" smtClean="0"/>
        </a:p>
        <a:p>
          <a:r>
            <a:rPr lang="sr-Latn-ME" sz="1000" b="1" dirty="0" smtClean="0"/>
            <a:t>-p</a:t>
          </a:r>
          <a:r>
            <a:rPr lang="en-US" sz="1000" b="1" dirty="0" err="1" smtClean="0"/>
            <a:t>omoću</a:t>
          </a:r>
          <a:r>
            <a:rPr lang="en-US" sz="1000" b="1" dirty="0" smtClean="0"/>
            <a:t> Homer-a </a:t>
          </a:r>
          <a:r>
            <a:rPr lang="en-US" sz="1000" b="1" dirty="0" err="1" smtClean="0"/>
            <a:t>može</a:t>
          </a:r>
          <a:r>
            <a:rPr lang="en-US" sz="1000" b="1" dirty="0" smtClean="0"/>
            <a:t> da se </a:t>
          </a:r>
          <a:r>
            <a:rPr lang="en-US" sz="1000" b="1" dirty="0" err="1" smtClean="0"/>
            <a:t>vrši</a:t>
          </a:r>
          <a:r>
            <a:rPr lang="en-US" sz="1000" b="1" dirty="0" smtClean="0"/>
            <a:t> </a:t>
          </a:r>
          <a:r>
            <a:rPr lang="en-US" sz="1000" b="1" dirty="0" err="1" smtClean="0"/>
            <a:t>modeliranje</a:t>
          </a:r>
          <a:r>
            <a:rPr lang="en-US" sz="1000" b="1" dirty="0" smtClean="0"/>
            <a:t> </a:t>
          </a:r>
          <a:r>
            <a:rPr lang="en-US" sz="1000" b="1" dirty="0" err="1" smtClean="0"/>
            <a:t>i</a:t>
          </a:r>
          <a:r>
            <a:rPr lang="en-US" sz="1000" b="1" dirty="0" smtClean="0"/>
            <a:t> </a:t>
          </a:r>
          <a:r>
            <a:rPr lang="en-US" sz="1000" b="1" dirty="0" err="1" smtClean="0"/>
            <a:t>simulaciju</a:t>
          </a:r>
          <a:r>
            <a:rPr lang="en-US" sz="1000" b="1" dirty="0" smtClean="0"/>
            <a:t> </a:t>
          </a:r>
          <a:r>
            <a:rPr lang="en-US" sz="1000" b="1" dirty="0" err="1" smtClean="0"/>
            <a:t>rada</a:t>
          </a:r>
          <a:r>
            <a:rPr lang="en-US" sz="1000" b="1" dirty="0" smtClean="0"/>
            <a:t>, </a:t>
          </a:r>
          <a:r>
            <a:rPr lang="en-US" sz="1000" b="1" dirty="0" err="1" smtClean="0"/>
            <a:t>procjena</a:t>
          </a:r>
          <a:r>
            <a:rPr lang="en-US" sz="1000" b="1" dirty="0" smtClean="0"/>
            <a:t> </a:t>
          </a:r>
          <a:r>
            <a:rPr lang="en-US" sz="1000" b="1" dirty="0" err="1" smtClean="0"/>
            <a:t>proizvodnje</a:t>
          </a:r>
          <a:r>
            <a:rPr lang="en-US" sz="1000" b="1" dirty="0" smtClean="0"/>
            <a:t> </a:t>
          </a:r>
          <a:r>
            <a:rPr lang="en-US" sz="1000" b="1" dirty="0" err="1" smtClean="0"/>
            <a:t>električne</a:t>
          </a:r>
          <a:r>
            <a:rPr lang="en-US" sz="1000" b="1" dirty="0" smtClean="0"/>
            <a:t> </a:t>
          </a:r>
          <a:r>
            <a:rPr lang="en-US" sz="1000" b="1" dirty="0" err="1" smtClean="0"/>
            <a:t>i</a:t>
          </a:r>
          <a:r>
            <a:rPr lang="en-US" sz="1000" b="1" dirty="0" smtClean="0"/>
            <a:t> </a:t>
          </a:r>
          <a:r>
            <a:rPr lang="en-US" sz="1000" b="1" dirty="0" err="1" smtClean="0"/>
            <a:t>toplotne</a:t>
          </a:r>
          <a:r>
            <a:rPr lang="en-US" sz="1000" b="1" dirty="0" smtClean="0"/>
            <a:t> </a:t>
          </a:r>
          <a:r>
            <a:rPr lang="en-US" sz="1000" b="1" dirty="0" err="1" smtClean="0"/>
            <a:t>energije</a:t>
          </a:r>
          <a:r>
            <a:rPr lang="en-US" sz="1000" b="1" dirty="0" smtClean="0"/>
            <a:t> </a:t>
          </a:r>
          <a:endParaRPr lang="sr-Latn-ME" sz="1000" b="1" dirty="0" smtClean="0"/>
        </a:p>
        <a:p>
          <a:r>
            <a:rPr lang="sr-Latn-ME" sz="1000" b="1" dirty="0" smtClean="0"/>
            <a:t>-</a:t>
          </a:r>
          <a:r>
            <a:rPr lang="en-US" sz="1000" b="1" dirty="0" err="1" smtClean="0"/>
            <a:t>izračunavanje</a:t>
          </a:r>
          <a:r>
            <a:rPr lang="en-US" sz="1000" b="1" dirty="0" smtClean="0"/>
            <a:t> </a:t>
          </a:r>
          <a:r>
            <a:rPr lang="en-US" sz="1000" b="1" dirty="0" err="1" smtClean="0"/>
            <a:t>energetske</a:t>
          </a:r>
          <a:r>
            <a:rPr lang="en-US" sz="1000" b="1" dirty="0" smtClean="0"/>
            <a:t> </a:t>
          </a:r>
          <a:r>
            <a:rPr lang="en-US" sz="1000" b="1" dirty="0" err="1" smtClean="0"/>
            <a:t>efikasnosti</a:t>
          </a:r>
          <a:r>
            <a:rPr lang="en-US" sz="1000" b="1" dirty="0" smtClean="0"/>
            <a:t> PV </a:t>
          </a:r>
          <a:r>
            <a:rPr lang="en-US" sz="1000" b="1" dirty="0" err="1" smtClean="0"/>
            <a:t>sistema</a:t>
          </a:r>
          <a:r>
            <a:rPr lang="en-US" sz="1000" b="1" dirty="0" smtClean="0"/>
            <a:t>, </a:t>
          </a:r>
          <a:r>
            <a:rPr lang="en-US" sz="1000" b="1" dirty="0" err="1" smtClean="0"/>
            <a:t>vetrogeneratora</a:t>
          </a:r>
          <a:r>
            <a:rPr lang="en-US" sz="1000" b="1" dirty="0" smtClean="0"/>
            <a:t>, </a:t>
          </a:r>
          <a:r>
            <a:rPr lang="en-US" sz="1000" b="1" dirty="0" err="1" smtClean="0"/>
            <a:t>hidroelektrana</a:t>
          </a:r>
          <a:r>
            <a:rPr lang="en-US" sz="1000" b="1" dirty="0" smtClean="0"/>
            <a:t> </a:t>
          </a:r>
          <a:r>
            <a:rPr lang="en-US" sz="1000" b="1" dirty="0" err="1" smtClean="0"/>
            <a:t>itd</a:t>
          </a:r>
          <a:r>
            <a:rPr lang="en-US" sz="1000" b="1" dirty="0" smtClean="0"/>
            <a:t>.</a:t>
          </a:r>
          <a:endParaRPr lang="sr-Latn-ME" sz="1000" b="1" dirty="0" smtClean="0"/>
        </a:p>
        <a:p>
          <a:r>
            <a:rPr lang="sr-Latn-ME" sz="1000" b="1" dirty="0" smtClean="0"/>
            <a:t>-</a:t>
          </a:r>
          <a:r>
            <a:rPr lang="en-US" sz="1000" b="1" dirty="0" smtClean="0"/>
            <a:t> </a:t>
          </a:r>
          <a:r>
            <a:rPr lang="sr-Latn-ME" sz="1000" b="1" dirty="0" smtClean="0"/>
            <a:t>vrši se</a:t>
          </a:r>
          <a:r>
            <a:rPr lang="en-US" sz="1000" b="1" dirty="0" smtClean="0"/>
            <a:t> </a:t>
          </a:r>
          <a:r>
            <a:rPr lang="en-US" sz="1000" b="1" dirty="0" err="1" smtClean="0"/>
            <a:t>tehno-ekonomska</a:t>
          </a:r>
          <a:r>
            <a:rPr lang="en-US" sz="1000" b="1" dirty="0" smtClean="0"/>
            <a:t> </a:t>
          </a:r>
          <a:r>
            <a:rPr lang="en-US" sz="1000" b="1" dirty="0" err="1" smtClean="0"/>
            <a:t>analiza</a:t>
          </a:r>
          <a:r>
            <a:rPr lang="en-US" sz="1000" b="1" dirty="0" smtClean="0"/>
            <a:t> </a:t>
          </a:r>
          <a:r>
            <a:rPr lang="en-US" sz="1000" b="1" dirty="0" err="1" smtClean="0"/>
            <a:t>isplativosti</a:t>
          </a:r>
          <a:r>
            <a:rPr lang="en-US" sz="1000" b="1" dirty="0" smtClean="0"/>
            <a:t> </a:t>
          </a:r>
          <a:r>
            <a:rPr lang="en-US" sz="1000" b="1" dirty="0" err="1" smtClean="0"/>
            <a:t>obnovljivih</a:t>
          </a:r>
          <a:r>
            <a:rPr lang="en-US" sz="1000" b="1" dirty="0" smtClean="0"/>
            <a:t> </a:t>
          </a:r>
          <a:r>
            <a:rPr lang="en-US" sz="1000" b="1" dirty="0" err="1" smtClean="0"/>
            <a:t>izvora</a:t>
          </a:r>
          <a:r>
            <a:rPr lang="en-US" sz="1000" b="1" dirty="0" smtClean="0"/>
            <a:t> </a:t>
          </a:r>
          <a:r>
            <a:rPr lang="en-US" sz="1000" b="1" dirty="0" err="1" smtClean="0"/>
            <a:t>energije</a:t>
          </a:r>
          <a:r>
            <a:rPr lang="en-US" sz="1000" b="1" dirty="0" smtClean="0"/>
            <a:t> u </a:t>
          </a:r>
          <a:r>
            <a:rPr lang="en-US" sz="1000" b="1" dirty="0" err="1" smtClean="0"/>
            <a:t>toku</a:t>
          </a:r>
          <a:r>
            <a:rPr lang="en-US" sz="1000" b="1" dirty="0" smtClean="0"/>
            <a:t> </a:t>
          </a:r>
          <a:r>
            <a:rPr lang="en-US" sz="1000" b="1" dirty="0" err="1" smtClean="0"/>
            <a:t>njihovog</a:t>
          </a:r>
          <a:r>
            <a:rPr lang="en-US" sz="1000" b="1" dirty="0" smtClean="0"/>
            <a:t> </a:t>
          </a:r>
          <a:r>
            <a:rPr lang="en-US" sz="1000" b="1" dirty="0" err="1" smtClean="0"/>
            <a:t>životnog</a:t>
          </a:r>
          <a:r>
            <a:rPr lang="en-US" sz="1000" b="1" dirty="0" smtClean="0"/>
            <a:t> </a:t>
          </a:r>
          <a:r>
            <a:rPr lang="en-US" sz="1000" b="1" dirty="0" err="1" smtClean="0"/>
            <a:t>vijeka</a:t>
          </a:r>
          <a:r>
            <a:rPr lang="en-US" sz="1000" b="1" dirty="0" smtClean="0"/>
            <a:t>, </a:t>
          </a:r>
          <a:r>
            <a:rPr lang="en-US" sz="1000" b="1" dirty="0" err="1" smtClean="0"/>
            <a:t>kao</a:t>
          </a:r>
          <a:r>
            <a:rPr lang="en-US" sz="1000" b="1" dirty="0" smtClean="0"/>
            <a:t> </a:t>
          </a:r>
          <a:r>
            <a:rPr lang="en-US" sz="1000" b="1" dirty="0" err="1" smtClean="0"/>
            <a:t>i</a:t>
          </a:r>
          <a:r>
            <a:rPr lang="en-US" sz="1000" b="1" dirty="0" smtClean="0"/>
            <a:t> </a:t>
          </a:r>
          <a:r>
            <a:rPr lang="en-US" sz="1000" b="1" dirty="0" err="1" smtClean="0"/>
            <a:t>optimizacija</a:t>
          </a:r>
          <a:r>
            <a:rPr lang="en-US" sz="1000" b="1" dirty="0" smtClean="0"/>
            <a:t> </a:t>
          </a:r>
          <a:r>
            <a:rPr lang="en-US" sz="1000" b="1" dirty="0" err="1" smtClean="0"/>
            <a:t>i</a:t>
          </a:r>
          <a:r>
            <a:rPr lang="en-US" sz="1000" b="1" dirty="0" smtClean="0"/>
            <a:t> </a:t>
          </a:r>
          <a:r>
            <a:rPr lang="en-US" sz="1000" b="1" dirty="0" err="1" smtClean="0"/>
            <a:t>analiza</a:t>
          </a:r>
          <a:r>
            <a:rPr lang="en-US" sz="1000" b="1" dirty="0" smtClean="0"/>
            <a:t> </a:t>
          </a:r>
          <a:r>
            <a:rPr lang="en-US" sz="1000" b="1" dirty="0" err="1" smtClean="0"/>
            <a:t>osetljivosti</a:t>
          </a:r>
          <a:r>
            <a:rPr lang="en-US" sz="1000" b="1" dirty="0" smtClean="0"/>
            <a:t> </a:t>
          </a:r>
          <a:r>
            <a:rPr lang="en-US" sz="1000" b="1" dirty="0" err="1" smtClean="0"/>
            <a:t>sistema</a:t>
          </a:r>
          <a:r>
            <a:rPr lang="en-US" sz="1000" b="1" dirty="0" smtClean="0"/>
            <a:t>.</a:t>
          </a:r>
          <a:endParaRPr lang="en-US" sz="1000" b="1" dirty="0"/>
        </a:p>
      </dgm:t>
    </dgm:pt>
    <dgm:pt modelId="{BFB82E58-B74D-40A7-B6E1-062298B1E820}" type="parTrans" cxnId="{25E8BCD6-13ED-46D2-A732-BF6F911CF013}">
      <dgm:prSet/>
      <dgm:spPr/>
      <dgm:t>
        <a:bodyPr/>
        <a:lstStyle/>
        <a:p>
          <a:endParaRPr lang="en-US"/>
        </a:p>
      </dgm:t>
    </dgm:pt>
    <dgm:pt modelId="{BB2AE22C-AA69-4488-86E8-23C98A2BCFAB}" type="sibTrans" cxnId="{25E8BCD6-13ED-46D2-A732-BF6F911CF013}">
      <dgm:prSet/>
      <dgm:spPr/>
      <dgm:t>
        <a:bodyPr/>
        <a:lstStyle/>
        <a:p>
          <a:endParaRPr lang="en-US"/>
        </a:p>
      </dgm:t>
    </dgm:pt>
    <dgm:pt modelId="{7EBC028A-DC52-4B7D-9217-ACEDF4A87406}" type="pres">
      <dgm:prSet presAssocID="{616C5F50-B3E4-4D1A-8481-F0DBF17C748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4EFB2D-21A4-48F8-BAF2-0AF55958878E}" type="pres">
      <dgm:prSet presAssocID="{A9B7364A-48DB-4EC7-B19F-F518DAA5589E}" presName="comp" presStyleCnt="0"/>
      <dgm:spPr/>
    </dgm:pt>
    <dgm:pt modelId="{FB0547F1-B116-4EEF-A860-C0D9EF3DE19B}" type="pres">
      <dgm:prSet presAssocID="{A9B7364A-48DB-4EC7-B19F-F518DAA5589E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E14BB-0986-4174-900D-7CBC3F612E15}" type="pres">
      <dgm:prSet presAssocID="{A9B7364A-48DB-4EC7-B19F-F518DAA5589E}" presName="rect1" presStyleLbl="l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000" r="-6000"/>
          </a:stretch>
        </a:blipFill>
      </dgm:spPr>
    </dgm:pt>
    <dgm:pt modelId="{9F5D2477-5F0C-4A9E-9CE5-5534BE5B9099}" type="pres">
      <dgm:prSet presAssocID="{6F1F8229-EFD1-43BC-AACD-7115ABCA513E}" presName="sibTrans" presStyleCnt="0"/>
      <dgm:spPr/>
    </dgm:pt>
    <dgm:pt modelId="{FE4096B9-78A6-4E96-966A-02C558875224}" type="pres">
      <dgm:prSet presAssocID="{8F32C210-4AF2-4AC9-834A-4BCD10B3D197}" presName="comp" presStyleCnt="0"/>
      <dgm:spPr/>
    </dgm:pt>
    <dgm:pt modelId="{2B44CF16-C509-4D02-92BD-4CB432C6578F}" type="pres">
      <dgm:prSet presAssocID="{8F32C210-4AF2-4AC9-834A-4BCD10B3D197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50645-740C-4E20-B35A-BDD13B7457DC}" type="pres">
      <dgm:prSet presAssocID="{8F32C210-4AF2-4AC9-834A-4BCD10B3D197}" presName="rect1" presStyleLbl="l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0" r="-50000"/>
          </a:stretch>
        </a:blipFill>
      </dgm:spPr>
    </dgm:pt>
    <dgm:pt modelId="{043F7268-FB95-443B-AC80-CACC8FCB8F78}" type="pres">
      <dgm:prSet presAssocID="{EF58F9A2-B5B6-4BD9-B1D7-64F10BA0EE15}" presName="sibTrans" presStyleCnt="0"/>
      <dgm:spPr/>
    </dgm:pt>
    <dgm:pt modelId="{69FCDF3D-FACA-4CDC-9EEC-CC2EAA5A68A1}" type="pres">
      <dgm:prSet presAssocID="{CB8D81C4-01BF-4AD5-A41E-C6A345FE930F}" presName="comp" presStyleCnt="0"/>
      <dgm:spPr/>
    </dgm:pt>
    <dgm:pt modelId="{519ADBE1-23C8-446F-B7A3-1100A5111753}" type="pres">
      <dgm:prSet presAssocID="{CB8D81C4-01BF-4AD5-A41E-C6A345FE930F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31600-F242-402F-9C5E-3469DF8392DD}" type="pres">
      <dgm:prSet presAssocID="{CB8D81C4-01BF-4AD5-A41E-C6A345FE930F}" presName="rect1" presStyleLbl="lnNode1" presStyleIdx="2" presStyleCnt="3" custScaleX="1045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90000" r="-90000"/>
          </a:stretch>
        </a:blipFill>
      </dgm:spPr>
    </dgm:pt>
  </dgm:ptLst>
  <dgm:cxnLst>
    <dgm:cxn modelId="{25E8BCD6-13ED-46D2-A732-BF6F911CF013}" srcId="{616C5F50-B3E4-4D1A-8481-F0DBF17C748E}" destId="{CB8D81C4-01BF-4AD5-A41E-C6A345FE930F}" srcOrd="2" destOrd="0" parTransId="{BFB82E58-B74D-40A7-B6E1-062298B1E820}" sibTransId="{BB2AE22C-AA69-4488-86E8-23C98A2BCFAB}"/>
    <dgm:cxn modelId="{B2569BAB-FAFD-4364-B764-6FAEEFDB4AC7}" type="presOf" srcId="{CB8D81C4-01BF-4AD5-A41E-C6A345FE930F}" destId="{519ADBE1-23C8-446F-B7A3-1100A5111753}" srcOrd="0" destOrd="0" presId="urn:microsoft.com/office/officeart/2008/layout/AlternatingPictureBlocks"/>
    <dgm:cxn modelId="{47998F7C-CE89-4D54-8D98-A8F45A1DBF29}" type="presOf" srcId="{616C5F50-B3E4-4D1A-8481-F0DBF17C748E}" destId="{7EBC028A-DC52-4B7D-9217-ACEDF4A87406}" srcOrd="0" destOrd="0" presId="urn:microsoft.com/office/officeart/2008/layout/AlternatingPictureBlocks"/>
    <dgm:cxn modelId="{151D6C1D-90C6-4D0A-9CAE-0BB82C5CA0C3}" type="presOf" srcId="{8F32C210-4AF2-4AC9-834A-4BCD10B3D197}" destId="{2B44CF16-C509-4D02-92BD-4CB432C6578F}" srcOrd="0" destOrd="0" presId="urn:microsoft.com/office/officeart/2008/layout/AlternatingPictureBlocks"/>
    <dgm:cxn modelId="{CFB4A971-1144-49A2-A82A-1A628E4064A0}" srcId="{616C5F50-B3E4-4D1A-8481-F0DBF17C748E}" destId="{A9B7364A-48DB-4EC7-B19F-F518DAA5589E}" srcOrd="0" destOrd="0" parTransId="{4D580E1B-0DAC-424D-B79A-DD80A71025B3}" sibTransId="{6F1F8229-EFD1-43BC-AACD-7115ABCA513E}"/>
    <dgm:cxn modelId="{B1BF7755-9038-4791-BBAD-9D3AEAF02E04}" srcId="{616C5F50-B3E4-4D1A-8481-F0DBF17C748E}" destId="{8F32C210-4AF2-4AC9-834A-4BCD10B3D197}" srcOrd="1" destOrd="0" parTransId="{AB111A69-A279-45BB-BED2-9FE67A921243}" sibTransId="{EF58F9A2-B5B6-4BD9-B1D7-64F10BA0EE15}"/>
    <dgm:cxn modelId="{2AA917C4-48BB-4E40-9D57-90F3AF52D551}" type="presOf" srcId="{A9B7364A-48DB-4EC7-B19F-F518DAA5589E}" destId="{FB0547F1-B116-4EEF-A860-C0D9EF3DE19B}" srcOrd="0" destOrd="0" presId="urn:microsoft.com/office/officeart/2008/layout/AlternatingPictureBlocks"/>
    <dgm:cxn modelId="{BB60A190-10F2-4B5B-8B22-6DF091647996}" type="presParOf" srcId="{7EBC028A-DC52-4B7D-9217-ACEDF4A87406}" destId="{1F4EFB2D-21A4-48F8-BAF2-0AF55958878E}" srcOrd="0" destOrd="0" presId="urn:microsoft.com/office/officeart/2008/layout/AlternatingPictureBlocks"/>
    <dgm:cxn modelId="{73181F53-B9A9-44FC-A20A-A72B1E5312B0}" type="presParOf" srcId="{1F4EFB2D-21A4-48F8-BAF2-0AF55958878E}" destId="{FB0547F1-B116-4EEF-A860-C0D9EF3DE19B}" srcOrd="0" destOrd="0" presId="urn:microsoft.com/office/officeart/2008/layout/AlternatingPictureBlocks"/>
    <dgm:cxn modelId="{77F1EFD2-DE2E-428D-B09C-14F64E399D33}" type="presParOf" srcId="{1F4EFB2D-21A4-48F8-BAF2-0AF55958878E}" destId="{4D6E14BB-0986-4174-900D-7CBC3F612E15}" srcOrd="1" destOrd="0" presId="urn:microsoft.com/office/officeart/2008/layout/AlternatingPictureBlocks"/>
    <dgm:cxn modelId="{ABF4A86D-7434-4C69-B73A-1A1A174DC79C}" type="presParOf" srcId="{7EBC028A-DC52-4B7D-9217-ACEDF4A87406}" destId="{9F5D2477-5F0C-4A9E-9CE5-5534BE5B9099}" srcOrd="1" destOrd="0" presId="urn:microsoft.com/office/officeart/2008/layout/AlternatingPictureBlocks"/>
    <dgm:cxn modelId="{4C0BE74F-6ADD-4D2F-888F-68EF48B3A250}" type="presParOf" srcId="{7EBC028A-DC52-4B7D-9217-ACEDF4A87406}" destId="{FE4096B9-78A6-4E96-966A-02C558875224}" srcOrd="2" destOrd="0" presId="urn:microsoft.com/office/officeart/2008/layout/AlternatingPictureBlocks"/>
    <dgm:cxn modelId="{686E70C0-C3E2-4CA4-80C0-501D90BEEF0F}" type="presParOf" srcId="{FE4096B9-78A6-4E96-966A-02C558875224}" destId="{2B44CF16-C509-4D02-92BD-4CB432C6578F}" srcOrd="0" destOrd="0" presId="urn:microsoft.com/office/officeart/2008/layout/AlternatingPictureBlocks"/>
    <dgm:cxn modelId="{98CCAF76-145B-4E07-A2CF-2BCA8DFE21C3}" type="presParOf" srcId="{FE4096B9-78A6-4E96-966A-02C558875224}" destId="{1AD50645-740C-4E20-B35A-BDD13B7457DC}" srcOrd="1" destOrd="0" presId="urn:microsoft.com/office/officeart/2008/layout/AlternatingPictureBlocks"/>
    <dgm:cxn modelId="{417BB277-42F1-404A-A5E5-72C7E6DF219D}" type="presParOf" srcId="{7EBC028A-DC52-4B7D-9217-ACEDF4A87406}" destId="{043F7268-FB95-443B-AC80-CACC8FCB8F78}" srcOrd="3" destOrd="0" presId="urn:microsoft.com/office/officeart/2008/layout/AlternatingPictureBlocks"/>
    <dgm:cxn modelId="{36CAFD7A-0328-4C9F-A6D1-85F85BF9F7DC}" type="presParOf" srcId="{7EBC028A-DC52-4B7D-9217-ACEDF4A87406}" destId="{69FCDF3D-FACA-4CDC-9EEC-CC2EAA5A68A1}" srcOrd="4" destOrd="0" presId="urn:microsoft.com/office/officeart/2008/layout/AlternatingPictureBlocks"/>
    <dgm:cxn modelId="{624FF4D2-31C8-43C2-B57C-7D32271ADCC2}" type="presParOf" srcId="{69FCDF3D-FACA-4CDC-9EEC-CC2EAA5A68A1}" destId="{519ADBE1-23C8-446F-B7A3-1100A5111753}" srcOrd="0" destOrd="0" presId="urn:microsoft.com/office/officeart/2008/layout/AlternatingPictureBlocks"/>
    <dgm:cxn modelId="{A0E18569-04A6-4A10-9A06-44264EAF634E}" type="presParOf" srcId="{69FCDF3D-FACA-4CDC-9EEC-CC2EAA5A68A1}" destId="{6F331600-F242-402F-9C5E-3469DF8392D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BFB66-0712-4D46-B399-7D18F67D4078}">
      <dsp:nvSpPr>
        <dsp:cNvPr id="0" name=""/>
        <dsp:cNvSpPr/>
      </dsp:nvSpPr>
      <dsp:spPr>
        <a:xfrm rot="16200000">
          <a:off x="522058" y="-522058"/>
          <a:ext cx="1872208" cy="291632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2100" kern="1200" dirty="0" smtClean="0"/>
            <a:t>SILICIJUM (monokristalni, polikristalni,amorfni)</a:t>
          </a:r>
          <a:endParaRPr lang="en-US" sz="2100" kern="1200" dirty="0"/>
        </a:p>
      </dsp:txBody>
      <dsp:txXfrm rot="5400000">
        <a:off x="-1" y="1"/>
        <a:ext cx="2916324" cy="1404156"/>
      </dsp:txXfrm>
    </dsp:sp>
    <dsp:sp modelId="{96F1CE4A-3694-47E5-98C4-A1127162706D}">
      <dsp:nvSpPr>
        <dsp:cNvPr id="0" name=""/>
        <dsp:cNvSpPr/>
      </dsp:nvSpPr>
      <dsp:spPr>
        <a:xfrm>
          <a:off x="2916324" y="0"/>
          <a:ext cx="2916324" cy="187220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2100" kern="1200" dirty="0" smtClean="0"/>
            <a:t>POLIKRISTALNI TANKOSLOJNI MATERIJALI (CIS, CdTe)</a:t>
          </a:r>
          <a:endParaRPr lang="en-US" sz="2100" kern="1200" dirty="0"/>
        </a:p>
      </dsp:txBody>
      <dsp:txXfrm>
        <a:off x="2916324" y="0"/>
        <a:ext cx="2916324" cy="1404156"/>
      </dsp:txXfrm>
    </dsp:sp>
    <dsp:sp modelId="{7C61696E-9AC0-4298-8438-CB13C65AF641}">
      <dsp:nvSpPr>
        <dsp:cNvPr id="0" name=""/>
        <dsp:cNvSpPr/>
      </dsp:nvSpPr>
      <dsp:spPr>
        <a:xfrm rot="10800000">
          <a:off x="0" y="1872208"/>
          <a:ext cx="2916324" cy="187220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2100" kern="1200" dirty="0" smtClean="0"/>
            <a:t>MONOKRISTALNI TANKOSLOJNI FILM</a:t>
          </a:r>
          <a:endParaRPr lang="en-US" sz="2100" kern="1200" dirty="0"/>
        </a:p>
      </dsp:txBody>
      <dsp:txXfrm rot="10800000">
        <a:off x="0" y="2340260"/>
        <a:ext cx="2916324" cy="1404156"/>
      </dsp:txXfrm>
    </dsp:sp>
    <dsp:sp modelId="{B019A19D-0552-4760-9C79-153A2104FB4A}">
      <dsp:nvSpPr>
        <dsp:cNvPr id="0" name=""/>
        <dsp:cNvSpPr/>
      </dsp:nvSpPr>
      <dsp:spPr>
        <a:xfrm rot="5400000">
          <a:off x="3438382" y="1350150"/>
          <a:ext cx="1872208" cy="291632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2100" kern="1200" dirty="0" smtClean="0"/>
            <a:t>VIŠESLOJNE STRUKTURE MATERIJALA</a:t>
          </a:r>
          <a:endParaRPr lang="en-US" sz="2100" kern="1200" dirty="0"/>
        </a:p>
      </dsp:txBody>
      <dsp:txXfrm rot="-5400000">
        <a:off x="2916324" y="2340260"/>
        <a:ext cx="2916324" cy="1404156"/>
      </dsp:txXfrm>
    </dsp:sp>
    <dsp:sp modelId="{A99D8F0D-B7E9-4F05-8495-C5E4DA682E44}">
      <dsp:nvSpPr>
        <dsp:cNvPr id="0" name=""/>
        <dsp:cNvSpPr/>
      </dsp:nvSpPr>
      <dsp:spPr>
        <a:xfrm>
          <a:off x="1698817" y="1135077"/>
          <a:ext cx="2435013" cy="147426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2100" kern="1200" dirty="0" smtClean="0"/>
            <a:t>MATERIJALI ZA IZRADU SOLARNIH ĆELIJA</a:t>
          </a:r>
          <a:endParaRPr lang="en-US" sz="2100" kern="1200" dirty="0"/>
        </a:p>
      </dsp:txBody>
      <dsp:txXfrm>
        <a:off x="1770784" y="1207044"/>
        <a:ext cx="2291079" cy="1330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0B600-524B-4684-8C3E-5B85F2615DC3}">
      <dsp:nvSpPr>
        <dsp:cNvPr id="0" name=""/>
        <dsp:cNvSpPr/>
      </dsp:nvSpPr>
      <dsp:spPr>
        <a:xfrm>
          <a:off x="0" y="1152123"/>
          <a:ext cx="2074185" cy="142911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ABEF1-3CF8-4FDE-BEDB-6814AD639A47}">
      <dsp:nvSpPr>
        <dsp:cNvPr id="0" name=""/>
        <dsp:cNvSpPr/>
      </dsp:nvSpPr>
      <dsp:spPr>
        <a:xfrm>
          <a:off x="4358" y="2583151"/>
          <a:ext cx="2074185" cy="769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500" b="1" kern="1200" dirty="0" smtClean="0"/>
            <a:t>Parabolična solarna elektrana</a:t>
          </a:r>
          <a:endParaRPr lang="en-US" sz="1500" b="1" kern="1200" dirty="0"/>
        </a:p>
      </dsp:txBody>
      <dsp:txXfrm>
        <a:off x="4358" y="2583151"/>
        <a:ext cx="2074185" cy="769522"/>
      </dsp:txXfrm>
    </dsp:sp>
    <dsp:sp modelId="{3216690F-61F8-48A1-B797-9340BDD41543}">
      <dsp:nvSpPr>
        <dsp:cNvPr id="0" name=""/>
        <dsp:cNvSpPr/>
      </dsp:nvSpPr>
      <dsp:spPr>
        <a:xfrm>
          <a:off x="2286049" y="1154038"/>
          <a:ext cx="2074185" cy="1429113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8D164-67E3-4EB2-8822-AE33D905DAAE}">
      <dsp:nvSpPr>
        <dsp:cNvPr id="0" name=""/>
        <dsp:cNvSpPr/>
      </dsp:nvSpPr>
      <dsp:spPr>
        <a:xfrm>
          <a:off x="2286049" y="2583151"/>
          <a:ext cx="2074185" cy="769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500" b="1" kern="1200" dirty="0" smtClean="0"/>
            <a:t>Solarni toranj</a:t>
          </a:r>
          <a:endParaRPr lang="en-US" sz="1500" b="1" kern="1200" dirty="0"/>
        </a:p>
      </dsp:txBody>
      <dsp:txXfrm>
        <a:off x="2286049" y="2583151"/>
        <a:ext cx="2074185" cy="769522"/>
      </dsp:txXfrm>
    </dsp:sp>
    <dsp:sp modelId="{676BE788-EEEB-4F56-8CFE-9814E5931B6B}">
      <dsp:nvSpPr>
        <dsp:cNvPr id="0" name=""/>
        <dsp:cNvSpPr/>
      </dsp:nvSpPr>
      <dsp:spPr>
        <a:xfrm>
          <a:off x="4567740" y="1154038"/>
          <a:ext cx="2074185" cy="1429113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EB302-B7AD-45D7-A850-3AD4B326E685}">
      <dsp:nvSpPr>
        <dsp:cNvPr id="0" name=""/>
        <dsp:cNvSpPr/>
      </dsp:nvSpPr>
      <dsp:spPr>
        <a:xfrm>
          <a:off x="4567740" y="2583151"/>
          <a:ext cx="2074185" cy="769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500" b="1" kern="1200" dirty="0" smtClean="0"/>
            <a:t>Parabolični tanjir</a:t>
          </a:r>
          <a:endParaRPr lang="en-US" sz="1500" b="1" kern="1200" dirty="0"/>
        </a:p>
      </dsp:txBody>
      <dsp:txXfrm>
        <a:off x="4567740" y="2583151"/>
        <a:ext cx="2074185" cy="769522"/>
      </dsp:txXfrm>
    </dsp:sp>
    <dsp:sp modelId="{845337C1-E7AD-43FE-AC3F-D71C12492FAC}">
      <dsp:nvSpPr>
        <dsp:cNvPr id="0" name=""/>
        <dsp:cNvSpPr/>
      </dsp:nvSpPr>
      <dsp:spPr>
        <a:xfrm>
          <a:off x="6853790" y="1152123"/>
          <a:ext cx="2074185" cy="1429113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BAB50-8567-4638-9696-ABC204AEC342}">
      <dsp:nvSpPr>
        <dsp:cNvPr id="0" name=""/>
        <dsp:cNvSpPr/>
      </dsp:nvSpPr>
      <dsp:spPr>
        <a:xfrm>
          <a:off x="6849431" y="2583151"/>
          <a:ext cx="2074185" cy="769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500" b="1" kern="1200" dirty="0" smtClean="0"/>
            <a:t>Solarni dimnjak</a:t>
          </a:r>
          <a:endParaRPr lang="en-US" sz="1500" b="1" kern="1200" dirty="0"/>
        </a:p>
      </dsp:txBody>
      <dsp:txXfrm>
        <a:off x="6849431" y="2583151"/>
        <a:ext cx="2074185" cy="769522"/>
      </dsp:txXfrm>
    </dsp:sp>
    <dsp:sp modelId="{95F9DDE0-CB95-4DB1-96CA-3403AE598622}">
      <dsp:nvSpPr>
        <dsp:cNvPr id="0" name=""/>
        <dsp:cNvSpPr/>
      </dsp:nvSpPr>
      <dsp:spPr>
        <a:xfrm>
          <a:off x="1145204" y="3560093"/>
          <a:ext cx="2074185" cy="1429113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73844-E896-414B-B80E-6BCC3BDF4C58}">
      <dsp:nvSpPr>
        <dsp:cNvPr id="0" name=""/>
        <dsp:cNvSpPr/>
      </dsp:nvSpPr>
      <dsp:spPr>
        <a:xfrm>
          <a:off x="1145204" y="4989207"/>
          <a:ext cx="2074185" cy="769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500" b="1" kern="1200" dirty="0" smtClean="0"/>
            <a:t>Fiksna solarna elektrana</a:t>
          </a:r>
          <a:endParaRPr lang="en-US" sz="1500" b="1" kern="1200" dirty="0"/>
        </a:p>
      </dsp:txBody>
      <dsp:txXfrm>
        <a:off x="1145204" y="4989207"/>
        <a:ext cx="2074185" cy="769522"/>
      </dsp:txXfrm>
    </dsp:sp>
    <dsp:sp modelId="{F3B942B4-CF74-4389-A5B5-7DEA0CCBE552}">
      <dsp:nvSpPr>
        <dsp:cNvPr id="0" name=""/>
        <dsp:cNvSpPr/>
      </dsp:nvSpPr>
      <dsp:spPr>
        <a:xfrm>
          <a:off x="3426895" y="3560093"/>
          <a:ext cx="2074185" cy="1429113"/>
        </a:xfrm>
        <a:prstGeom prst="round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1FF11-4A9A-496C-AE86-1ABDFF8F006B}">
      <dsp:nvSpPr>
        <dsp:cNvPr id="0" name=""/>
        <dsp:cNvSpPr/>
      </dsp:nvSpPr>
      <dsp:spPr>
        <a:xfrm>
          <a:off x="3426895" y="4989207"/>
          <a:ext cx="2074185" cy="769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500" b="1" kern="1200" dirty="0" smtClean="0"/>
            <a:t>Jednoosna solarna elektrana</a:t>
          </a:r>
          <a:endParaRPr lang="en-US" sz="1500" b="1" kern="1200" dirty="0"/>
        </a:p>
      </dsp:txBody>
      <dsp:txXfrm>
        <a:off x="3426895" y="4989207"/>
        <a:ext cx="2074185" cy="769522"/>
      </dsp:txXfrm>
    </dsp:sp>
    <dsp:sp modelId="{5FC44F24-AE98-4FA8-9C47-18D700331276}">
      <dsp:nvSpPr>
        <dsp:cNvPr id="0" name=""/>
        <dsp:cNvSpPr/>
      </dsp:nvSpPr>
      <dsp:spPr>
        <a:xfrm>
          <a:off x="5708586" y="3560093"/>
          <a:ext cx="2074185" cy="1429113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80E98-A5CE-405B-973A-C7998C7765FF}">
      <dsp:nvSpPr>
        <dsp:cNvPr id="0" name=""/>
        <dsp:cNvSpPr/>
      </dsp:nvSpPr>
      <dsp:spPr>
        <a:xfrm>
          <a:off x="5708586" y="4989207"/>
          <a:ext cx="2074185" cy="769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500" b="1" kern="1200" dirty="0" smtClean="0"/>
            <a:t>Dvoosna solarna elektrana</a:t>
          </a:r>
          <a:endParaRPr lang="en-US" sz="15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/>
        </a:p>
      </dsp:txBody>
      <dsp:txXfrm>
        <a:off x="5708586" y="4989207"/>
        <a:ext cx="2074185" cy="7695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01F1E-1064-4EC8-887C-A8ECB3A2F2EB}">
      <dsp:nvSpPr>
        <dsp:cNvPr id="0" name=""/>
        <dsp:cNvSpPr/>
      </dsp:nvSpPr>
      <dsp:spPr>
        <a:xfrm>
          <a:off x="1615615" y="4735"/>
          <a:ext cx="3062303" cy="3374120"/>
        </a:xfrm>
        <a:prstGeom prst="ellipse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shade val="6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b="1" kern="1200" dirty="0" smtClean="0"/>
            <a:t>Računarski softveri za određivanje potencijala Sunčevog zračenja i energetske efikasnosti solarnih elektrana</a:t>
          </a:r>
          <a:endParaRPr lang="en-US" sz="1800" b="1" kern="1200" dirty="0">
            <a:latin typeface="Franklin Gothic Medium" panose="020B0603020102020204" pitchFamily="34" charset="0"/>
          </a:endParaRPr>
        </a:p>
      </dsp:txBody>
      <dsp:txXfrm>
        <a:off x="2064079" y="498863"/>
        <a:ext cx="2165375" cy="23858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547F1-B116-4EEF-A860-C0D9EF3DE19B}">
      <dsp:nvSpPr>
        <dsp:cNvPr id="0" name=""/>
        <dsp:cNvSpPr/>
      </dsp:nvSpPr>
      <dsp:spPr>
        <a:xfrm>
          <a:off x="3382596" y="168"/>
          <a:ext cx="4475801" cy="20243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PVGIS</a:t>
          </a:r>
          <a:endParaRPr lang="sr-Latn-ME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000" b="1" kern="1200" dirty="0" smtClean="0"/>
            <a:t>dobiju </a:t>
          </a:r>
          <a:r>
            <a:rPr lang="sr-Latn-ME" sz="1000" b="1" kern="1200" dirty="0" smtClean="0"/>
            <a:t>se</a:t>
          </a:r>
          <a:r>
            <a:rPr lang="vi-VN" sz="1000" b="1" kern="1200" dirty="0" smtClean="0"/>
            <a:t> podaci:</a:t>
          </a:r>
          <a:endParaRPr lang="sr-Latn-ME" sz="10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000" b="1" kern="1200" dirty="0" smtClean="0"/>
            <a:t>- </a:t>
          </a:r>
          <a:r>
            <a:rPr lang="vi-VN" sz="1000" b="1" kern="1200" dirty="0" smtClean="0"/>
            <a:t>srednje dnevne, mjesečne i godišnje vrijednosti energije globalnog Sunčevog zračenja koje padne na kvadratni metar horizontalne ili površine koja je nagnuta</a:t>
          </a:r>
          <a:r>
            <a:rPr lang="sr-Latn-ME" sz="1000" b="1" kern="1200" dirty="0" smtClean="0"/>
            <a:t> </a:t>
          </a:r>
          <a:r>
            <a:rPr lang="vi-VN" sz="1000" b="1" kern="1200" dirty="0" smtClean="0"/>
            <a:t>pod određenim uglom u odnosu na horizontalnu površinu,</a:t>
          </a:r>
          <a:endParaRPr lang="sr-Latn-ME" sz="10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000" b="1" kern="1200" dirty="0" smtClean="0"/>
            <a:t>-</a:t>
          </a:r>
          <a:r>
            <a:rPr lang="vi-VN" sz="1000" b="1" kern="1200" dirty="0" smtClean="0"/>
            <a:t> vrijednosti energije direktnog Sunčevog zračenja</a:t>
          </a:r>
          <a:endParaRPr lang="sr-Latn-ME" sz="10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000" b="1" kern="1200" dirty="0" smtClean="0"/>
            <a:t>-</a:t>
          </a:r>
          <a:r>
            <a:rPr lang="vi-VN" sz="1000" b="1" kern="1200" dirty="0" smtClean="0"/>
            <a:t> promjena optimalnog ugla nagiba solarnih modula u toku godine</a:t>
          </a:r>
          <a:endParaRPr lang="sr-Latn-ME" sz="10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000" b="1" kern="1200" dirty="0" smtClean="0"/>
            <a:t>-</a:t>
          </a:r>
          <a:r>
            <a:rPr lang="vi-VN" sz="1000" b="1" kern="1200" dirty="0" smtClean="0"/>
            <a:t> srednja dnevna temperatura</a:t>
          </a:r>
          <a:endParaRPr lang="sr-Latn-ME" sz="10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000" b="1" kern="1200" dirty="0" smtClean="0"/>
            <a:t>-</a:t>
          </a:r>
          <a:r>
            <a:rPr lang="vi-VN" sz="1000" b="1" kern="1200" dirty="0" smtClean="0"/>
            <a:t> dnevni, mjesečni i godišnji iznos električne energije koja može da se dobije pomoću fiksne, jednoosno i dvoosno rotacione solarne.</a:t>
          </a:r>
          <a:endParaRPr lang="en-US" sz="1000" b="1" kern="1200" dirty="0"/>
        </a:p>
      </dsp:txBody>
      <dsp:txXfrm>
        <a:off x="3382596" y="168"/>
        <a:ext cx="4475801" cy="2024333"/>
      </dsp:txXfrm>
    </dsp:sp>
    <dsp:sp modelId="{4D6E14BB-0986-4174-900D-7CBC3F612E15}">
      <dsp:nvSpPr>
        <dsp:cNvPr id="0" name=""/>
        <dsp:cNvSpPr/>
      </dsp:nvSpPr>
      <dsp:spPr>
        <a:xfrm>
          <a:off x="1178097" y="168"/>
          <a:ext cx="2004090" cy="20243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4CF16-C509-4D02-92BD-4CB432C6578F}">
      <dsp:nvSpPr>
        <dsp:cNvPr id="0" name=""/>
        <dsp:cNvSpPr/>
      </dsp:nvSpPr>
      <dsp:spPr>
        <a:xfrm>
          <a:off x="1178097" y="2358517"/>
          <a:ext cx="4475801" cy="20243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RETScreen</a:t>
          </a:r>
          <a:endParaRPr lang="sr-Latn-ME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000" b="1" kern="1200" dirty="0" smtClean="0"/>
            <a:t>-</a:t>
          </a:r>
          <a:r>
            <a:rPr lang="en-US" sz="1000" b="1" kern="1200" dirty="0" smtClean="0"/>
            <a:t>program </a:t>
          </a:r>
          <a:r>
            <a:rPr lang="en-US" sz="1000" b="1" kern="1200" dirty="0" err="1" smtClean="0"/>
            <a:t>koji</a:t>
          </a:r>
          <a:r>
            <a:rPr lang="en-US" sz="1000" b="1" kern="1200" dirty="0" smtClean="0"/>
            <a:t> se </a:t>
          </a:r>
          <a:r>
            <a:rPr lang="en-US" sz="1000" b="1" kern="1200" dirty="0" err="1" smtClean="0"/>
            <a:t>koristi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za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procjenu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i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tehno-ekonomsku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analizu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sistema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koji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koriste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obnovljive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izvore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energije</a:t>
          </a:r>
          <a:endParaRPr lang="sr-Latn-ME" sz="10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000" b="1" kern="1200" dirty="0" smtClean="0"/>
            <a:t>-o</a:t>
          </a:r>
          <a:r>
            <a:rPr lang="vi-VN" sz="1000" b="1" kern="1200" dirty="0" smtClean="0"/>
            <a:t>snovna funkcija ovog programa je procjena i poređenje rada konvencionalnih sistema za proizvodnju toplotne i električne energije sa predloženim sistemom koji proizvodi energiju iz obnovljivih </a:t>
          </a:r>
          <a:r>
            <a:rPr lang="en-US" sz="1000" b="1" kern="1200" dirty="0" err="1" smtClean="0"/>
            <a:t>izvora</a:t>
          </a:r>
          <a:r>
            <a:rPr lang="vi-VN" sz="1000" b="1" kern="1200" dirty="0" smtClean="0"/>
            <a:t>.</a:t>
          </a:r>
          <a:endParaRPr lang="en-US" sz="1000" b="1" kern="1200" dirty="0"/>
        </a:p>
      </dsp:txBody>
      <dsp:txXfrm>
        <a:off x="1178097" y="2358517"/>
        <a:ext cx="4475801" cy="2024333"/>
      </dsp:txXfrm>
    </dsp:sp>
    <dsp:sp modelId="{1AD50645-740C-4E20-B35A-BDD13B7457DC}">
      <dsp:nvSpPr>
        <dsp:cNvPr id="0" name=""/>
        <dsp:cNvSpPr/>
      </dsp:nvSpPr>
      <dsp:spPr>
        <a:xfrm>
          <a:off x="5854308" y="2358517"/>
          <a:ext cx="2004090" cy="202433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ADBE1-23C8-446F-B7A3-1100A5111753}">
      <dsp:nvSpPr>
        <dsp:cNvPr id="0" name=""/>
        <dsp:cNvSpPr/>
      </dsp:nvSpPr>
      <dsp:spPr>
        <a:xfrm>
          <a:off x="3405193" y="4716865"/>
          <a:ext cx="4475801" cy="20243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Homer</a:t>
          </a:r>
          <a:endParaRPr lang="sr-Latn-ME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000" b="1" kern="1200" dirty="0" smtClean="0"/>
            <a:t>-p</a:t>
          </a:r>
          <a:r>
            <a:rPr lang="en-US" sz="1000" b="1" kern="1200" dirty="0" err="1" smtClean="0"/>
            <a:t>omoću</a:t>
          </a:r>
          <a:r>
            <a:rPr lang="en-US" sz="1000" b="1" kern="1200" dirty="0" smtClean="0"/>
            <a:t> Homer-a </a:t>
          </a:r>
          <a:r>
            <a:rPr lang="en-US" sz="1000" b="1" kern="1200" dirty="0" err="1" smtClean="0"/>
            <a:t>može</a:t>
          </a:r>
          <a:r>
            <a:rPr lang="en-US" sz="1000" b="1" kern="1200" dirty="0" smtClean="0"/>
            <a:t> da se </a:t>
          </a:r>
          <a:r>
            <a:rPr lang="en-US" sz="1000" b="1" kern="1200" dirty="0" err="1" smtClean="0"/>
            <a:t>vrši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modeliranje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i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simulaciju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rada</a:t>
          </a:r>
          <a:r>
            <a:rPr lang="en-US" sz="1000" b="1" kern="1200" dirty="0" smtClean="0"/>
            <a:t>, </a:t>
          </a:r>
          <a:r>
            <a:rPr lang="en-US" sz="1000" b="1" kern="1200" dirty="0" err="1" smtClean="0"/>
            <a:t>procjena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proizvodnje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električne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i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toplotne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energije</a:t>
          </a:r>
          <a:r>
            <a:rPr lang="en-US" sz="1000" b="1" kern="1200" dirty="0" smtClean="0"/>
            <a:t> </a:t>
          </a:r>
          <a:endParaRPr lang="sr-Latn-ME" sz="10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000" b="1" kern="1200" dirty="0" smtClean="0"/>
            <a:t>-</a:t>
          </a:r>
          <a:r>
            <a:rPr lang="en-US" sz="1000" b="1" kern="1200" dirty="0" err="1" smtClean="0"/>
            <a:t>izračunavanje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energetske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efikasnosti</a:t>
          </a:r>
          <a:r>
            <a:rPr lang="en-US" sz="1000" b="1" kern="1200" dirty="0" smtClean="0"/>
            <a:t> PV </a:t>
          </a:r>
          <a:r>
            <a:rPr lang="en-US" sz="1000" b="1" kern="1200" dirty="0" err="1" smtClean="0"/>
            <a:t>sistema</a:t>
          </a:r>
          <a:r>
            <a:rPr lang="en-US" sz="1000" b="1" kern="1200" dirty="0" smtClean="0"/>
            <a:t>, </a:t>
          </a:r>
          <a:r>
            <a:rPr lang="en-US" sz="1000" b="1" kern="1200" dirty="0" err="1" smtClean="0"/>
            <a:t>vetrogeneratora</a:t>
          </a:r>
          <a:r>
            <a:rPr lang="en-US" sz="1000" b="1" kern="1200" dirty="0" smtClean="0"/>
            <a:t>, </a:t>
          </a:r>
          <a:r>
            <a:rPr lang="en-US" sz="1000" b="1" kern="1200" dirty="0" err="1" smtClean="0"/>
            <a:t>hidroelektrana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itd</a:t>
          </a:r>
          <a:r>
            <a:rPr lang="en-US" sz="1000" b="1" kern="1200" dirty="0" smtClean="0"/>
            <a:t>.</a:t>
          </a:r>
          <a:endParaRPr lang="sr-Latn-ME" sz="10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000" b="1" kern="1200" dirty="0" smtClean="0"/>
            <a:t>-</a:t>
          </a:r>
          <a:r>
            <a:rPr lang="en-US" sz="1000" b="1" kern="1200" dirty="0" smtClean="0"/>
            <a:t> </a:t>
          </a:r>
          <a:r>
            <a:rPr lang="sr-Latn-ME" sz="1000" b="1" kern="1200" dirty="0" smtClean="0"/>
            <a:t>vrši se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tehno-ekonomska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analiza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isplativosti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obnovljivih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izvora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energije</a:t>
          </a:r>
          <a:r>
            <a:rPr lang="en-US" sz="1000" b="1" kern="1200" dirty="0" smtClean="0"/>
            <a:t> u </a:t>
          </a:r>
          <a:r>
            <a:rPr lang="en-US" sz="1000" b="1" kern="1200" dirty="0" err="1" smtClean="0"/>
            <a:t>toku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njihovog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životnog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vijeka</a:t>
          </a:r>
          <a:r>
            <a:rPr lang="en-US" sz="1000" b="1" kern="1200" dirty="0" smtClean="0"/>
            <a:t>, </a:t>
          </a:r>
          <a:r>
            <a:rPr lang="en-US" sz="1000" b="1" kern="1200" dirty="0" err="1" smtClean="0"/>
            <a:t>kao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i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optimizacija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i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analiza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osetljivosti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sistema</a:t>
          </a:r>
          <a:r>
            <a:rPr lang="en-US" sz="1000" b="1" kern="1200" dirty="0" smtClean="0"/>
            <a:t>.</a:t>
          </a:r>
          <a:endParaRPr lang="en-US" sz="1000" b="1" kern="1200" dirty="0"/>
        </a:p>
      </dsp:txBody>
      <dsp:txXfrm>
        <a:off x="3405193" y="4716865"/>
        <a:ext cx="4475801" cy="2024333"/>
      </dsp:txXfrm>
    </dsp:sp>
    <dsp:sp modelId="{6F331600-F242-402F-9C5E-3469DF8392DD}">
      <dsp:nvSpPr>
        <dsp:cNvPr id="0" name=""/>
        <dsp:cNvSpPr/>
      </dsp:nvSpPr>
      <dsp:spPr>
        <a:xfrm>
          <a:off x="1155501" y="4716865"/>
          <a:ext cx="2094474" cy="20243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0" r="-90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AC28-9490-4FF1-8FCF-FB2719606FFE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D7696-22DC-46F4-AFB9-6CC6EBC390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28496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34064-1386-440C-865A-CC30DDF54635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72C66-0E30-473E-BAFF-B675BEDAF7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48136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72C66-0E30-473E-BAFF-B675BEDAF7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14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6F09-3028-441A-88D1-EEBA1DFBEEBF}" type="datetime1">
              <a:rPr lang="en-US" smtClean="0"/>
              <a:pPr/>
              <a:t>5/13/2015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81FED56-B9FA-40D3-9EC3-BD1FA013F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E3B4-6AC5-4ED6-872D-404C5CCD9E4C}" type="datetime1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ED56-B9FA-40D3-9EC3-BD1FA013F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9843-0DF0-495A-9BF6-20C746D27575}" type="datetime1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ED56-B9FA-40D3-9EC3-BD1FA013F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1F7B-032D-4A5C-8211-10E2B71CB499}" type="datetime1">
              <a:rPr lang="en-US" smtClean="0"/>
              <a:pPr/>
              <a:t>5/13/2015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81FED56-B9FA-40D3-9EC3-BD1FA013F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164B7-051F-4ED4-BB6F-D0714EBF7DEE}" type="datetime1">
              <a:rPr lang="en-US" smtClean="0"/>
              <a:pPr/>
              <a:t>5/13/2015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ED56-B9FA-40D3-9EC3-BD1FA013FB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857A-B3A0-4980-B442-79C197EEE81F}" type="datetime1">
              <a:rPr lang="en-US" smtClean="0"/>
              <a:pPr/>
              <a:t>5/13/2015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ED56-B9FA-40D3-9EC3-BD1FA013F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2870-B50A-4C41-A095-AAB6DFAE519A}" type="datetime1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81FED56-B9FA-40D3-9EC3-BD1FA013FB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CE8E-5EDD-450F-98E7-7B6C76BE84F1}" type="datetime1">
              <a:rPr lang="en-US" smtClean="0"/>
              <a:pPr/>
              <a:t>5/13/2015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ED56-B9FA-40D3-9EC3-BD1FA013F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B0E3-8E7F-4918-9F24-BB140EC4AD75}" type="datetime1">
              <a:rPr lang="en-US" smtClean="0"/>
              <a:pPr/>
              <a:t>5/13/2015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ED56-B9FA-40D3-9EC3-BD1FA013F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B75D-F93A-43A4-8A7D-A49DC64AB6EA}" type="datetime1">
              <a:rPr lang="en-US" smtClean="0"/>
              <a:pPr/>
              <a:t>5/13/2015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ED56-B9FA-40D3-9EC3-BD1FA013F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9365-0190-4ECB-8974-27000406510B}" type="datetime1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ED56-B9FA-40D3-9EC3-BD1FA013FB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C8275B-6BC6-42BD-9B1B-3AA7E3BCEA9F}" type="datetime1">
              <a:rPr lang="en-US" smtClean="0"/>
              <a:pPr/>
              <a:t>5/13/2015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81FED56-B9FA-40D3-9EC3-BD1FA013FB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diagramLayout" Target="../diagrams/layout3.xml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diagramData" Target="../diagrams/data3.xml"/><Relationship Id="rId2" Type="http://schemas.openxmlformats.org/officeDocument/2006/relationships/image" Target="../media/image21.png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5" Type="http://schemas.openxmlformats.org/officeDocument/2006/relationships/diagramColors" Target="../diagrams/colors3.xml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4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374" y="2708920"/>
            <a:ext cx="8433829" cy="2304256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/>
              <a:t>ENERGETSKA EFIKASNOST SOLARNIH </a:t>
            </a:r>
            <a:r>
              <a:rPr lang="en-US" b="1" dirty="0" smtClean="0"/>
              <a:t>				ELEKTRANA 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3626" y="6066559"/>
            <a:ext cx="33464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4759" y="5317434"/>
            <a:ext cx="50223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Prof.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dr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Sreten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Latn-ME" sz="2400" b="1" dirty="0" smtClean="0">
                <a:solidFill>
                  <a:schemeClr val="tx2">
                    <a:lumMod val="75000"/>
                  </a:schemeClr>
                </a:solidFill>
              </a:rPr>
              <a:t>Škuletić</a:t>
            </a:r>
          </a:p>
          <a:p>
            <a:r>
              <a:rPr lang="sr-Latn-ME" sz="2400" b="1" dirty="0" smtClean="0">
                <a:solidFill>
                  <a:schemeClr val="tx2">
                    <a:lumMod val="75000"/>
                  </a:schemeClr>
                </a:solidFill>
              </a:rPr>
              <a:t>Doc. </a:t>
            </a:r>
            <a:r>
              <a:rPr lang="sr-Latn-ME" sz="2400" b="1" dirty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sr-Latn-ME" sz="2400" b="1" dirty="0" smtClean="0">
                <a:solidFill>
                  <a:schemeClr val="tx2">
                    <a:lumMod val="75000"/>
                  </a:schemeClr>
                </a:solidFill>
              </a:rPr>
              <a:t>r Radulović Vladan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r-Latn-ME" sz="2400" b="1" dirty="0">
                <a:solidFill>
                  <a:schemeClr val="tx2">
                    <a:lumMod val="75000"/>
                  </a:schemeClr>
                </a:solidFill>
              </a:rPr>
              <a:t>Spec. </a:t>
            </a:r>
            <a:r>
              <a:rPr lang="sr-Latn-ME" sz="2400" b="1" dirty="0" smtClean="0">
                <a:solidFill>
                  <a:schemeClr val="tx2">
                    <a:lumMod val="75000"/>
                  </a:schemeClr>
                </a:solidFill>
              </a:rPr>
              <a:t>Sci.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Iva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Stjepčević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3892" y="703571"/>
            <a:ext cx="2194322" cy="133032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336384"/>
            <a:ext cx="758952" cy="384456"/>
          </a:xfrm>
        </p:spPr>
        <p:txBody>
          <a:bodyPr/>
          <a:lstStyle/>
          <a:p>
            <a:r>
              <a:rPr lang="en-US" sz="1600" dirty="0" smtClean="0">
                <a:solidFill>
                  <a:schemeClr val="tx2"/>
                </a:solidFill>
              </a:rPr>
              <a:t>1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565126"/>
            <a:ext cx="259228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12160" y="5732932"/>
            <a:ext cx="291778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Latn-M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Igalo, maj 2015 godine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6015" y="2276872"/>
            <a:ext cx="4320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CG CO CIGRE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47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26" y="65183"/>
            <a:ext cx="3663038" cy="1611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1777" y="4736766"/>
            <a:ext cx="2771638" cy="20760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50780"/>
            <a:ext cx="4158208" cy="160722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1660" y="223026"/>
            <a:ext cx="1790700" cy="95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93863"/>
            <a:ext cx="3690664" cy="685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8578" y="3280105"/>
            <a:ext cx="1681336" cy="13933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5752" y="5250780"/>
            <a:ext cx="1371600" cy="1266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430718"/>
            <a:ext cx="2247900" cy="1504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9672" y="1524712"/>
            <a:ext cx="2053743" cy="195751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5030" y="218375"/>
            <a:ext cx="2064643" cy="1617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37" name="Diagram 36"/>
          <p:cNvGraphicFramePr/>
          <p:nvPr>
            <p:extLst>
              <p:ext uri="{D42A27DB-BD31-4B8C-83A1-F6EECF244321}">
                <p14:modId xmlns:p14="http://schemas.microsoft.com/office/powerpoint/2010/main" xmlns="" val="2192737424"/>
              </p:ext>
            </p:extLst>
          </p:nvPr>
        </p:nvGraphicFramePr>
        <p:xfrm>
          <a:off x="1547664" y="1700807"/>
          <a:ext cx="6072336" cy="3378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40" name="Curved Connector 39"/>
          <p:cNvCxnSpPr/>
          <p:nvPr/>
        </p:nvCxnSpPr>
        <p:spPr>
          <a:xfrm rot="16200000" flipV="1">
            <a:off x="2239566" y="1960661"/>
            <a:ext cx="1296144" cy="776436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rot="10800000" flipV="1">
            <a:off x="3690664" y="5058968"/>
            <a:ext cx="1097363" cy="530272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>
            <a:off x="5436096" y="4838688"/>
            <a:ext cx="1420688" cy="606536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ED56-B9FA-40D3-9EC3-BD1FA013FB62}" type="slidenum">
              <a:rPr lang="en-US" sz="1600" smtClean="0">
                <a:solidFill>
                  <a:schemeClr val="tx2"/>
                </a:solidFill>
              </a:rPr>
              <a:pPr/>
              <a:t>10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60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32345015"/>
              </p:ext>
            </p:extLst>
          </p:nvPr>
        </p:nvGraphicFramePr>
        <p:xfrm>
          <a:off x="107504" y="0"/>
          <a:ext cx="9036496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ED56-B9FA-40D3-9EC3-BD1FA013FB62}" type="slidenum">
              <a:rPr lang="en-US" sz="1600" smtClean="0">
                <a:solidFill>
                  <a:schemeClr val="tx2"/>
                </a:solidFill>
              </a:rPr>
              <a:pPr/>
              <a:t>11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16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zaključak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87206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err="1"/>
              <a:t>Prednosti</a:t>
            </a:r>
            <a:r>
              <a:rPr lang="en-US" b="1" dirty="0"/>
              <a:t> </a:t>
            </a:r>
            <a:r>
              <a:rPr lang="en-US" b="1" dirty="0" err="1"/>
              <a:t>Sunčeve</a:t>
            </a:r>
            <a:r>
              <a:rPr lang="en-US" b="1" dirty="0"/>
              <a:t> </a:t>
            </a:r>
            <a:r>
              <a:rPr lang="en-US" b="1" dirty="0" err="1"/>
              <a:t>energije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jasne</a:t>
            </a:r>
            <a:r>
              <a:rPr lang="en-US" b="1" dirty="0"/>
              <a:t>. </a:t>
            </a:r>
            <a:r>
              <a:rPr lang="en-US" b="1" dirty="0" err="1"/>
              <a:t>Sunce</a:t>
            </a:r>
            <a:r>
              <a:rPr lang="en-US" b="1" dirty="0"/>
              <a:t> je </a:t>
            </a:r>
            <a:r>
              <a:rPr lang="en-US" b="1" dirty="0" err="1"/>
              <a:t>neiscrpan</a:t>
            </a:r>
            <a:r>
              <a:rPr lang="en-US" b="1" dirty="0"/>
              <a:t> </a:t>
            </a:r>
            <a:r>
              <a:rPr lang="en-US" b="1" dirty="0" err="1"/>
              <a:t>izvor</a:t>
            </a:r>
            <a:r>
              <a:rPr lang="en-US" b="1" dirty="0"/>
              <a:t> </a:t>
            </a:r>
            <a:r>
              <a:rPr lang="en-US" b="1" dirty="0" err="1"/>
              <a:t>energije</a:t>
            </a:r>
            <a:r>
              <a:rPr lang="en-US" b="1" dirty="0"/>
              <a:t>, a </a:t>
            </a:r>
            <a:r>
              <a:rPr lang="en-US" b="1" dirty="0" err="1"/>
              <a:t>proces</a:t>
            </a:r>
            <a:r>
              <a:rPr lang="en-US" b="1" dirty="0"/>
              <a:t> </a:t>
            </a:r>
            <a:r>
              <a:rPr lang="en-US" b="1" dirty="0" err="1"/>
              <a:t>proizvodnje</a:t>
            </a:r>
            <a:r>
              <a:rPr lang="en-US" b="1" dirty="0"/>
              <a:t> </a:t>
            </a:r>
            <a:r>
              <a:rPr lang="en-US" b="1" dirty="0" err="1"/>
              <a:t>električne</a:t>
            </a:r>
            <a:r>
              <a:rPr lang="en-US" b="1" dirty="0"/>
              <a:t> </a:t>
            </a:r>
            <a:r>
              <a:rPr lang="en-US" b="1" dirty="0" err="1"/>
              <a:t>energije</a:t>
            </a:r>
            <a:r>
              <a:rPr lang="en-US" b="1" dirty="0"/>
              <a:t> u </a:t>
            </a:r>
            <a:r>
              <a:rPr lang="en-US" b="1" dirty="0" err="1"/>
              <a:t>fotonaponskim</a:t>
            </a:r>
            <a:r>
              <a:rPr lang="en-US" b="1" dirty="0"/>
              <a:t> </a:t>
            </a:r>
            <a:r>
              <a:rPr lang="en-US" b="1" dirty="0" err="1"/>
              <a:t>elektranama</a:t>
            </a:r>
            <a:r>
              <a:rPr lang="en-US" b="1" dirty="0"/>
              <a:t> ne </a:t>
            </a:r>
            <a:r>
              <a:rPr lang="en-US" b="1" dirty="0" err="1"/>
              <a:t>šteti</a:t>
            </a:r>
            <a:r>
              <a:rPr lang="en-US" b="1" dirty="0"/>
              <a:t> </a:t>
            </a:r>
            <a:r>
              <a:rPr lang="en-US" b="1" dirty="0" err="1"/>
              <a:t>okolini</a:t>
            </a:r>
            <a:r>
              <a:rPr lang="en-US" b="1" dirty="0"/>
              <a:t>. </a:t>
            </a:r>
            <a:endParaRPr lang="en-US" b="1" dirty="0" smtClean="0"/>
          </a:p>
          <a:p>
            <a:endParaRPr lang="sr-Latn-ME" b="1" dirty="0" smtClean="0"/>
          </a:p>
          <a:p>
            <a:r>
              <a:rPr lang="sr-Latn-ME" b="1" dirty="0" smtClean="0"/>
              <a:t>Fotonaponske</a:t>
            </a:r>
            <a:r>
              <a:rPr lang="en-US" b="1" dirty="0" smtClean="0"/>
              <a:t> </a:t>
            </a:r>
            <a:r>
              <a:rPr lang="en-US" b="1" dirty="0" err="1" smtClean="0"/>
              <a:t>elektran</a:t>
            </a:r>
            <a:r>
              <a:rPr lang="sr-Latn-ME" b="1" dirty="0" smtClean="0"/>
              <a:t>e</a:t>
            </a:r>
            <a:r>
              <a:rPr lang="en-US" b="1" dirty="0" smtClean="0"/>
              <a:t> </a:t>
            </a:r>
            <a:r>
              <a:rPr lang="sr-Latn-ME" b="1" dirty="0" smtClean="0"/>
              <a:t>su</a:t>
            </a:r>
            <a:r>
              <a:rPr lang="en-US" b="1" dirty="0" smtClean="0"/>
              <a:t> </a:t>
            </a:r>
            <a:r>
              <a:rPr lang="en-US" b="1" dirty="0" err="1" smtClean="0"/>
              <a:t>održiv</a:t>
            </a:r>
            <a:r>
              <a:rPr lang="sr-Latn-ME" b="1" dirty="0"/>
              <a:t>e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sr-Latn-ME" b="1" dirty="0"/>
              <a:t> </a:t>
            </a:r>
            <a:r>
              <a:rPr lang="en-US" b="1" dirty="0" err="1" smtClean="0"/>
              <a:t>različitim</a:t>
            </a:r>
            <a:r>
              <a:rPr lang="en-US" b="1" dirty="0" smtClean="0"/>
              <a:t> </a:t>
            </a:r>
            <a:r>
              <a:rPr lang="en-US" b="1" dirty="0" err="1"/>
              <a:t>lokacijama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u </a:t>
            </a:r>
            <a:r>
              <a:rPr lang="en-US" b="1" dirty="0" err="1"/>
              <a:t>različitim</a:t>
            </a:r>
            <a:r>
              <a:rPr lang="en-US" b="1" dirty="0"/>
              <a:t> </a:t>
            </a:r>
            <a:r>
              <a:rPr lang="en-US" b="1" dirty="0" err="1" smtClean="0"/>
              <a:t>primjenama</a:t>
            </a:r>
            <a:endParaRPr lang="en-US" b="1" dirty="0" smtClean="0"/>
          </a:p>
          <a:p>
            <a:endParaRPr lang="sr-Latn-ME" b="1" dirty="0" smtClean="0"/>
          </a:p>
          <a:p>
            <a:r>
              <a:rPr lang="en-US" b="1" dirty="0" err="1" smtClean="0"/>
              <a:t>Investicije</a:t>
            </a:r>
            <a:r>
              <a:rPr lang="en-US" b="1" dirty="0" smtClean="0"/>
              <a:t> </a:t>
            </a:r>
            <a:r>
              <a:rPr lang="en-US" b="1" dirty="0"/>
              <a:t>u </a:t>
            </a:r>
            <a:r>
              <a:rPr lang="en-US" b="1" dirty="0" err="1"/>
              <a:t>fotonaponske</a:t>
            </a:r>
            <a:r>
              <a:rPr lang="en-US" b="1" dirty="0"/>
              <a:t> FN </a:t>
            </a:r>
            <a:r>
              <a:rPr lang="en-US" b="1" dirty="0" err="1"/>
              <a:t>elektrane</a:t>
            </a:r>
            <a:r>
              <a:rPr lang="en-US" b="1" dirty="0"/>
              <a:t> </a:t>
            </a:r>
            <a:r>
              <a:rPr lang="en-US" b="1" dirty="0" err="1" smtClean="0"/>
              <a:t>posljednjih</a:t>
            </a:r>
            <a:r>
              <a:rPr lang="sr-Latn-ME" b="1" dirty="0"/>
              <a:t> </a:t>
            </a:r>
            <a:r>
              <a:rPr lang="en-US" b="1" dirty="0" err="1" smtClean="0"/>
              <a:t>godina</a:t>
            </a:r>
            <a:r>
              <a:rPr lang="en-US" b="1" dirty="0" smtClean="0"/>
              <a:t> </a:t>
            </a:r>
            <a:r>
              <a:rPr lang="en-US" b="1" dirty="0" err="1"/>
              <a:t>karakteriše</a:t>
            </a:r>
            <a:r>
              <a:rPr lang="en-US" b="1" dirty="0"/>
              <a:t> </a:t>
            </a:r>
            <a:r>
              <a:rPr lang="en-US" b="1" dirty="0" err="1"/>
              <a:t>nadprosječan</a:t>
            </a:r>
            <a:r>
              <a:rPr lang="en-US" b="1" dirty="0"/>
              <a:t> </a:t>
            </a:r>
            <a:r>
              <a:rPr lang="en-US" b="1" dirty="0" err="1" smtClean="0"/>
              <a:t>rast</a:t>
            </a:r>
            <a:r>
              <a:rPr lang="en-US" b="1" dirty="0" smtClean="0"/>
              <a:t> </a:t>
            </a:r>
            <a:r>
              <a:rPr lang="en-US" b="1" dirty="0"/>
              <a:t>(&gt; 40 % </a:t>
            </a:r>
            <a:r>
              <a:rPr lang="en-US" b="1" dirty="0" err="1"/>
              <a:t>godišnje</a:t>
            </a:r>
            <a:r>
              <a:rPr lang="en-US" b="1" dirty="0"/>
              <a:t>). </a:t>
            </a:r>
            <a:endParaRPr lang="en-US" b="1" dirty="0" smtClean="0"/>
          </a:p>
          <a:p>
            <a:endParaRPr lang="sr-Latn-ME" b="1" dirty="0" smtClean="0"/>
          </a:p>
          <a:p>
            <a:r>
              <a:rPr lang="sr-Latn-ME" b="1" dirty="0"/>
              <a:t>E</a:t>
            </a:r>
            <a:r>
              <a:rPr lang="en-US" b="1" dirty="0" err="1" smtClean="0"/>
              <a:t>nergetska</a:t>
            </a:r>
            <a:r>
              <a:rPr lang="en-US" b="1" dirty="0" smtClean="0"/>
              <a:t> </a:t>
            </a:r>
            <a:r>
              <a:rPr lang="en-US" b="1" dirty="0" err="1"/>
              <a:t>efikasnost</a:t>
            </a:r>
            <a:r>
              <a:rPr lang="en-US" b="1" dirty="0"/>
              <a:t> </a:t>
            </a:r>
            <a:r>
              <a:rPr lang="en-US" b="1" dirty="0" err="1"/>
              <a:t>solarne</a:t>
            </a:r>
            <a:r>
              <a:rPr lang="en-US" b="1" dirty="0"/>
              <a:t> </a:t>
            </a:r>
            <a:r>
              <a:rPr lang="en-US" b="1" dirty="0" err="1"/>
              <a:t>elektrane</a:t>
            </a:r>
            <a:r>
              <a:rPr lang="en-US" b="1" dirty="0"/>
              <a:t> </a:t>
            </a:r>
            <a:r>
              <a:rPr lang="en-US" b="1" dirty="0" err="1"/>
              <a:t>godišnje</a:t>
            </a:r>
            <a:r>
              <a:rPr lang="en-US" b="1" dirty="0"/>
              <a:t> </a:t>
            </a:r>
            <a:r>
              <a:rPr lang="en-US" b="1" dirty="0" err="1"/>
              <a:t>opada</a:t>
            </a:r>
            <a:r>
              <a:rPr lang="en-US" b="1" dirty="0"/>
              <a:t> od 0,5 do 1%. </a:t>
            </a:r>
            <a:r>
              <a:rPr lang="en-US" b="1" dirty="0" err="1"/>
              <a:t>Vijek</a:t>
            </a:r>
            <a:r>
              <a:rPr lang="en-US" b="1" dirty="0"/>
              <a:t> </a:t>
            </a:r>
            <a:r>
              <a:rPr lang="en-US" b="1" dirty="0" err="1"/>
              <a:t>trajanja</a:t>
            </a:r>
            <a:r>
              <a:rPr lang="en-US" b="1" dirty="0"/>
              <a:t> </a:t>
            </a:r>
            <a:r>
              <a:rPr lang="en-US" b="1" dirty="0" err="1"/>
              <a:t>solarnih</a:t>
            </a:r>
            <a:r>
              <a:rPr lang="en-US" b="1" dirty="0"/>
              <a:t> </a:t>
            </a:r>
            <a:r>
              <a:rPr lang="en-US" b="1" dirty="0" err="1"/>
              <a:t>modula</a:t>
            </a:r>
            <a:r>
              <a:rPr lang="en-US" b="1" dirty="0"/>
              <a:t> </a:t>
            </a:r>
            <a:r>
              <a:rPr lang="en-US" b="1" dirty="0" err="1"/>
              <a:t>zavisi</a:t>
            </a:r>
            <a:r>
              <a:rPr lang="en-US" b="1" dirty="0"/>
              <a:t> od </a:t>
            </a:r>
            <a:r>
              <a:rPr lang="en-US" b="1" dirty="0" err="1"/>
              <a:t>tehnologije</a:t>
            </a:r>
            <a:r>
              <a:rPr lang="en-US" b="1" dirty="0"/>
              <a:t> </a:t>
            </a:r>
            <a:r>
              <a:rPr lang="en-US" b="1" dirty="0" err="1"/>
              <a:t>izrade</a:t>
            </a:r>
            <a:r>
              <a:rPr lang="en-US" b="1" dirty="0"/>
              <a:t> </a:t>
            </a:r>
            <a:r>
              <a:rPr lang="en-US" b="1" dirty="0" err="1"/>
              <a:t>solarnih</a:t>
            </a:r>
            <a:r>
              <a:rPr lang="en-US" b="1" dirty="0"/>
              <a:t> </a:t>
            </a:r>
            <a:r>
              <a:rPr lang="en-US" b="1" dirty="0" err="1"/>
              <a:t>ćelija</a:t>
            </a:r>
            <a:r>
              <a:rPr lang="en-US" b="1" dirty="0"/>
              <a:t>. </a:t>
            </a:r>
            <a:endParaRPr lang="en-US" b="1" dirty="0" smtClean="0"/>
          </a:p>
          <a:p>
            <a:endParaRPr lang="sr-Latn-ME" b="1" dirty="0" smtClean="0"/>
          </a:p>
          <a:p>
            <a:r>
              <a:rPr lang="en-US" b="1" dirty="0"/>
              <a:t>Kao </a:t>
            </a:r>
            <a:r>
              <a:rPr lang="en-US" b="1" dirty="0" err="1"/>
              <a:t>jedinstveni</a:t>
            </a:r>
            <a:r>
              <a:rPr lang="en-US" b="1" dirty="0"/>
              <a:t> </a:t>
            </a:r>
            <a:r>
              <a:rPr lang="en-US" b="1" dirty="0" err="1"/>
              <a:t>rezultat</a:t>
            </a:r>
            <a:r>
              <a:rPr lang="en-US" b="1" dirty="0"/>
              <a:t> </a:t>
            </a:r>
            <a:r>
              <a:rPr lang="en-US" b="1" dirty="0" err="1"/>
              <a:t>svih</a:t>
            </a:r>
            <a:r>
              <a:rPr lang="en-US" b="1" dirty="0"/>
              <a:t> </a:t>
            </a:r>
            <a:r>
              <a:rPr lang="en-US" b="1" dirty="0" err="1"/>
              <a:t>analiza</a:t>
            </a:r>
            <a:r>
              <a:rPr lang="en-US" b="1" dirty="0"/>
              <a:t> </a:t>
            </a:r>
            <a:r>
              <a:rPr lang="en-US" b="1" dirty="0" err="1"/>
              <a:t>proizlazi</a:t>
            </a:r>
            <a:r>
              <a:rPr lang="en-US" b="1" dirty="0"/>
              <a:t> da je </a:t>
            </a:r>
            <a:r>
              <a:rPr lang="en-US" b="1" dirty="0" err="1"/>
              <a:t>povećanje</a:t>
            </a:r>
            <a:r>
              <a:rPr lang="en-US" b="1" dirty="0"/>
              <a:t> </a:t>
            </a:r>
            <a:r>
              <a:rPr lang="en-US" b="1" dirty="0" err="1"/>
              <a:t>energetske</a:t>
            </a:r>
            <a:r>
              <a:rPr lang="en-US" b="1" dirty="0"/>
              <a:t> </a:t>
            </a:r>
            <a:r>
              <a:rPr lang="en-US" b="1" dirty="0" err="1"/>
              <a:t>efikasnosti</a:t>
            </a:r>
            <a:r>
              <a:rPr lang="en-US" b="1" dirty="0"/>
              <a:t> </a:t>
            </a:r>
            <a:r>
              <a:rPr lang="en-US" b="1" dirty="0" err="1"/>
              <a:t>prvi</a:t>
            </a:r>
            <a:r>
              <a:rPr lang="en-US" b="1" dirty="0"/>
              <a:t> </a:t>
            </a:r>
            <a:r>
              <a:rPr lang="en-US" b="1" dirty="0" err="1"/>
              <a:t>prioritet</a:t>
            </a:r>
            <a:r>
              <a:rPr lang="en-US" b="1" dirty="0"/>
              <a:t> </a:t>
            </a:r>
            <a:r>
              <a:rPr lang="en-US" b="1" dirty="0" err="1"/>
              <a:t>strategije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energetske</a:t>
            </a:r>
            <a:r>
              <a:rPr lang="en-US" b="1" dirty="0"/>
              <a:t> </a:t>
            </a:r>
            <a:r>
              <a:rPr lang="en-US" b="1" dirty="0" err="1"/>
              <a:t>politike</a:t>
            </a:r>
            <a:r>
              <a:rPr lang="en-US" b="1" dirty="0"/>
              <a:t> </a:t>
            </a:r>
            <a:r>
              <a:rPr lang="en-US" b="1" dirty="0" err="1"/>
              <a:t>svake</a:t>
            </a:r>
            <a:r>
              <a:rPr lang="en-US" b="1" dirty="0"/>
              <a:t> </a:t>
            </a:r>
            <a:r>
              <a:rPr lang="en-US" b="1" dirty="0" err="1"/>
              <a:t>zemlje</a:t>
            </a:r>
            <a:r>
              <a:rPr lang="en-US" b="1" dirty="0"/>
              <a:t> </a:t>
            </a:r>
            <a:endParaRPr lang="en-US" b="1" dirty="0" smtClean="0"/>
          </a:p>
          <a:p>
            <a:endParaRPr lang="sr-Latn-ME" b="1" dirty="0" smtClean="0"/>
          </a:p>
          <a:p>
            <a:r>
              <a:rPr lang="en-US" b="1" dirty="0" err="1"/>
              <a:t>Povećanje</a:t>
            </a:r>
            <a:r>
              <a:rPr lang="en-US" b="1" dirty="0"/>
              <a:t> </a:t>
            </a:r>
            <a:r>
              <a:rPr lang="en-US" b="1" dirty="0" err="1"/>
              <a:t>energetske</a:t>
            </a:r>
            <a:r>
              <a:rPr lang="en-US" b="1" dirty="0"/>
              <a:t> </a:t>
            </a:r>
            <a:r>
              <a:rPr lang="en-US" b="1" dirty="0" err="1"/>
              <a:t>efikasnosti</a:t>
            </a:r>
            <a:r>
              <a:rPr lang="en-US" b="1" dirty="0"/>
              <a:t> je </a:t>
            </a:r>
            <a:r>
              <a:rPr lang="en-US" b="1" dirty="0" err="1"/>
              <a:t>mjera</a:t>
            </a:r>
            <a:r>
              <a:rPr lang="en-US" b="1" dirty="0"/>
              <a:t> </a:t>
            </a:r>
            <a:r>
              <a:rPr lang="en-US" b="1" dirty="0" err="1"/>
              <a:t>koja</a:t>
            </a:r>
            <a:r>
              <a:rPr lang="en-US" b="1" dirty="0"/>
              <a:t> se </a:t>
            </a:r>
            <a:r>
              <a:rPr lang="en-US" b="1" dirty="0" err="1"/>
              <a:t>sama</a:t>
            </a:r>
            <a:r>
              <a:rPr lang="en-US" b="1" dirty="0"/>
              <a:t> </a:t>
            </a:r>
            <a:r>
              <a:rPr lang="en-US" b="1" dirty="0" err="1"/>
              <a:t>po</a:t>
            </a:r>
            <a:r>
              <a:rPr lang="en-US" b="1" dirty="0"/>
              <a:t> </a:t>
            </a:r>
            <a:r>
              <a:rPr lang="en-US" b="1" dirty="0" err="1"/>
              <a:t>sebi</a:t>
            </a:r>
            <a:r>
              <a:rPr lang="en-US" b="1" dirty="0"/>
              <a:t> </a:t>
            </a:r>
            <a:r>
              <a:rPr lang="en-US" b="1" dirty="0" err="1"/>
              <a:t>nameće</a:t>
            </a:r>
            <a:r>
              <a:rPr lang="en-US" b="1" dirty="0"/>
              <a:t>, </a:t>
            </a:r>
            <a:r>
              <a:rPr lang="en-US" b="1" dirty="0" err="1"/>
              <a:t>ima</a:t>
            </a:r>
            <a:r>
              <a:rPr lang="en-US" b="1" dirty="0"/>
              <a:t> </a:t>
            </a:r>
            <a:r>
              <a:rPr lang="en-US" b="1" dirty="0" err="1"/>
              <a:t>ekonomsku</a:t>
            </a:r>
            <a:r>
              <a:rPr lang="en-US" b="1" dirty="0"/>
              <a:t> </a:t>
            </a:r>
            <a:r>
              <a:rPr lang="en-US" b="1" dirty="0" err="1"/>
              <a:t>opravdanost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dalji</a:t>
            </a:r>
            <a:r>
              <a:rPr lang="en-US" b="1" dirty="0"/>
              <a:t> </a:t>
            </a:r>
            <a:r>
              <a:rPr lang="en-US" b="1" dirty="0" err="1"/>
              <a:t>rast</a:t>
            </a:r>
            <a:r>
              <a:rPr lang="en-US" b="1" dirty="0"/>
              <a:t> </a:t>
            </a:r>
            <a:r>
              <a:rPr lang="en-US" b="1" dirty="0" err="1"/>
              <a:t>cijena</a:t>
            </a:r>
            <a:r>
              <a:rPr lang="en-US" b="1" dirty="0"/>
              <a:t> </a:t>
            </a:r>
            <a:r>
              <a:rPr lang="en-US" b="1" dirty="0" err="1"/>
              <a:t>samo</a:t>
            </a:r>
            <a:r>
              <a:rPr lang="en-US" b="1" dirty="0"/>
              <a:t> </a:t>
            </a:r>
            <a:r>
              <a:rPr lang="en-US" b="1" dirty="0" err="1"/>
              <a:t>će</a:t>
            </a:r>
            <a:r>
              <a:rPr lang="en-US" b="1" dirty="0"/>
              <a:t> </a:t>
            </a:r>
            <a:r>
              <a:rPr lang="en-US" b="1" dirty="0" err="1"/>
              <a:t>učvrstiti</a:t>
            </a:r>
            <a:r>
              <a:rPr lang="en-US" b="1" dirty="0"/>
              <a:t> </a:t>
            </a:r>
            <a:r>
              <a:rPr lang="en-US" b="1" dirty="0" err="1"/>
              <a:t>njenu</a:t>
            </a:r>
            <a:r>
              <a:rPr lang="en-US" b="1" dirty="0"/>
              <a:t> </a:t>
            </a:r>
            <a:r>
              <a:rPr lang="en-US" b="1" dirty="0" err="1"/>
              <a:t>važnost</a:t>
            </a:r>
            <a:r>
              <a:rPr lang="en-US" b="1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ED56-B9FA-40D3-9EC3-BD1FA013FB62}" type="slidenum">
              <a:rPr lang="en-US" sz="1600" smtClean="0">
                <a:solidFill>
                  <a:schemeClr val="tx2"/>
                </a:solidFill>
              </a:rPr>
              <a:pPr/>
              <a:t>12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17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99695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sr-Latn-ME" dirty="0"/>
              <a:t> </a:t>
            </a:r>
            <a:r>
              <a:rPr lang="sr-Latn-ME" dirty="0" smtClean="0"/>
              <a:t>           </a:t>
            </a:r>
            <a:r>
              <a:rPr lang="sr-Latn-ME" sz="6000" b="1" dirty="0" smtClean="0"/>
              <a:t>HVALA NA PAŽNJI!!!</a:t>
            </a:r>
            <a:endParaRPr lang="en-US" sz="6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ED56-B9FA-40D3-9EC3-BD1FA013FB62}" type="slidenum">
              <a:rPr lang="en-US" sz="1600" smtClean="0">
                <a:solidFill>
                  <a:schemeClr val="tx2"/>
                </a:solidFill>
              </a:rPr>
              <a:pPr/>
              <a:t>13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2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86800" cy="838200"/>
          </a:xfrm>
        </p:spPr>
        <p:txBody>
          <a:bodyPr/>
          <a:lstStyle/>
          <a:p>
            <a:r>
              <a:rPr lang="sr-Latn-ME" dirty="0" smtClean="0"/>
              <a:t>Šta je energetska efikasnost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686800" cy="51125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r-Latn-ME" sz="2000" dirty="0" smtClean="0"/>
              <a:t> </a:t>
            </a:r>
            <a:r>
              <a:rPr lang="en-US" sz="2000" b="1" dirty="0" err="1"/>
              <a:t>Energetska</a:t>
            </a:r>
            <a:r>
              <a:rPr lang="en-US" sz="2000" b="1" dirty="0"/>
              <a:t> </a:t>
            </a:r>
            <a:r>
              <a:rPr lang="en-US" sz="2000" b="1" dirty="0" err="1"/>
              <a:t>efikasnost</a:t>
            </a:r>
            <a:r>
              <a:rPr lang="en-US" sz="2000" b="1" dirty="0"/>
              <a:t> je </a:t>
            </a:r>
            <a:r>
              <a:rPr lang="en-US" sz="2000" b="1" dirty="0" err="1"/>
              <a:t>suma</a:t>
            </a:r>
            <a:r>
              <a:rPr lang="en-US" sz="2000" b="1" dirty="0"/>
              <a:t> </a:t>
            </a:r>
            <a:endParaRPr lang="sr-Latn-ME" sz="2000" b="1" dirty="0"/>
          </a:p>
          <a:p>
            <a:pPr marL="0" indent="0">
              <a:buNone/>
            </a:pPr>
            <a:r>
              <a:rPr lang="en-US" sz="2000" b="1" dirty="0" err="1" smtClean="0"/>
              <a:t>isplaniranih</a:t>
            </a:r>
            <a:r>
              <a:rPr lang="en-US" sz="2000" b="1" dirty="0" smtClean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sprovedenih</a:t>
            </a:r>
            <a:r>
              <a:rPr lang="en-US" sz="2000" b="1" dirty="0"/>
              <a:t> </a:t>
            </a:r>
            <a:r>
              <a:rPr lang="en-US" sz="2000" b="1" dirty="0" err="1"/>
              <a:t>mjera</a:t>
            </a:r>
            <a:r>
              <a:rPr lang="en-US" sz="2000" b="1" dirty="0"/>
              <a:t> </a:t>
            </a:r>
            <a:r>
              <a:rPr lang="en-US" sz="2000" b="1" dirty="0" err="1"/>
              <a:t>čiji</a:t>
            </a:r>
            <a:r>
              <a:rPr lang="en-US" sz="2000" b="1" dirty="0"/>
              <a:t> </a:t>
            </a:r>
            <a:r>
              <a:rPr lang="en-US" sz="2000" b="1" dirty="0" smtClean="0"/>
              <a:t>je</a:t>
            </a:r>
            <a:endParaRPr lang="sr-Latn-ME" sz="2000" b="1" dirty="0" smtClean="0"/>
          </a:p>
          <a:p>
            <a:pPr marL="0" indent="0">
              <a:buNone/>
            </a:pPr>
            <a:r>
              <a:rPr lang="en-US" sz="2000" b="1" dirty="0" err="1" smtClean="0"/>
              <a:t>cilj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korišćenje</a:t>
            </a:r>
            <a:r>
              <a:rPr lang="en-US" sz="2000" b="1" dirty="0" smtClean="0"/>
              <a:t> </a:t>
            </a:r>
            <a:r>
              <a:rPr lang="en-US" sz="2000" b="1" dirty="0" err="1"/>
              <a:t>minimalno</a:t>
            </a:r>
            <a:r>
              <a:rPr lang="en-US" sz="2000" b="1" dirty="0"/>
              <a:t> </a:t>
            </a:r>
            <a:r>
              <a:rPr lang="en-US" sz="2000" b="1" dirty="0" err="1"/>
              <a:t>moguće</a:t>
            </a:r>
            <a:r>
              <a:rPr lang="en-US" sz="2000" b="1" dirty="0"/>
              <a:t> </a:t>
            </a:r>
            <a:r>
              <a:rPr lang="en-US" sz="2000" b="1" dirty="0" err="1" smtClean="0"/>
              <a:t>količine</a:t>
            </a:r>
            <a:endParaRPr lang="sr-Latn-ME" sz="2000" b="1" dirty="0" smtClean="0"/>
          </a:p>
          <a:p>
            <a:pPr marL="0" indent="0">
              <a:buNone/>
            </a:pPr>
            <a:r>
              <a:rPr lang="en-US" sz="2000" b="1" dirty="0" err="1" smtClean="0"/>
              <a:t>energije</a:t>
            </a:r>
            <a:r>
              <a:rPr lang="en-US" sz="2000" b="1" dirty="0"/>
              <a:t>, </a:t>
            </a:r>
            <a:r>
              <a:rPr lang="en-US" sz="2000" b="1" dirty="0" err="1" smtClean="0"/>
              <a:t>tako</a:t>
            </a:r>
            <a:r>
              <a:rPr lang="en-US" sz="2000" b="1" dirty="0" smtClean="0"/>
              <a:t> </a:t>
            </a:r>
            <a:r>
              <a:rPr lang="en-US" sz="2000" b="1" dirty="0"/>
              <a:t>da </a:t>
            </a:r>
            <a:r>
              <a:rPr lang="en-US" sz="2000" b="1" dirty="0" err="1"/>
              <a:t>nivo</a:t>
            </a:r>
            <a:r>
              <a:rPr lang="en-US" sz="2000" b="1" dirty="0"/>
              <a:t> </a:t>
            </a:r>
            <a:r>
              <a:rPr lang="en-US" sz="2000" b="1" dirty="0" err="1"/>
              <a:t>udobnosti</a:t>
            </a:r>
            <a:r>
              <a:rPr lang="en-US" sz="2000" b="1" dirty="0"/>
              <a:t> </a:t>
            </a:r>
            <a:r>
              <a:rPr lang="en-US" sz="2000" b="1" dirty="0" err="1" smtClean="0"/>
              <a:t>i</a:t>
            </a:r>
            <a:endParaRPr lang="sr-Latn-ME" sz="2000" b="1" dirty="0"/>
          </a:p>
          <a:p>
            <a:pPr marL="0" indent="0">
              <a:buNone/>
            </a:pPr>
            <a:r>
              <a:rPr lang="en-US" sz="2000" b="1" dirty="0" err="1" smtClean="0"/>
              <a:t>stopa</a:t>
            </a:r>
            <a:r>
              <a:rPr lang="en-US" sz="2000" b="1" dirty="0" smtClean="0"/>
              <a:t> </a:t>
            </a:r>
            <a:r>
              <a:rPr lang="en-US" sz="2000" b="1" dirty="0" err="1"/>
              <a:t>proizvodnje</a:t>
            </a:r>
            <a:r>
              <a:rPr lang="en-US" sz="2000" b="1" dirty="0"/>
              <a:t> </a:t>
            </a:r>
            <a:r>
              <a:rPr lang="en-US" sz="2000" b="1" dirty="0" err="1"/>
              <a:t>ostanu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err="1" smtClean="0"/>
              <a:t>očuvane</a:t>
            </a:r>
            <a:r>
              <a:rPr lang="en-US" sz="2000" b="1" dirty="0" smtClean="0"/>
              <a:t>.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sr-Latn-ME" sz="20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r-Latn-ME" sz="2000" b="1" dirty="0"/>
              <a:t>E</a:t>
            </a:r>
            <a:r>
              <a:rPr lang="vi-VN" sz="2000" b="1" dirty="0" smtClean="0"/>
              <a:t>nergetska </a:t>
            </a:r>
            <a:r>
              <a:rPr lang="vi-VN" sz="2000" b="1" dirty="0"/>
              <a:t>efikasnost nikako </a:t>
            </a:r>
            <a:endParaRPr lang="sr-Latn-ME" sz="2000" b="1" dirty="0" smtClean="0"/>
          </a:p>
          <a:p>
            <a:pPr marL="0" indent="0">
              <a:buNone/>
            </a:pPr>
            <a:r>
              <a:rPr lang="vi-VN" sz="2000" b="1" dirty="0" smtClean="0"/>
              <a:t>ne </a:t>
            </a:r>
            <a:r>
              <a:rPr lang="vi-VN" sz="2000" b="1" dirty="0"/>
              <a:t>smije posmatrati kao </a:t>
            </a:r>
            <a:r>
              <a:rPr lang="vi-VN" sz="2000" b="1" dirty="0" smtClean="0"/>
              <a:t>štednja</a:t>
            </a:r>
            <a:endParaRPr lang="sr-Latn-ME" sz="2000" b="1" dirty="0" smtClean="0"/>
          </a:p>
          <a:p>
            <a:pPr marL="0" indent="0">
              <a:buNone/>
            </a:pPr>
            <a:r>
              <a:rPr lang="vi-VN" sz="2000" b="1" dirty="0" smtClean="0"/>
              <a:t>energije</a:t>
            </a:r>
            <a:r>
              <a:rPr lang="vi-VN" sz="2000" b="1" dirty="0"/>
              <a:t>, jer štednja </a:t>
            </a:r>
            <a:r>
              <a:rPr lang="vi-VN" sz="2000" b="1" dirty="0" smtClean="0"/>
              <a:t>uvjek</a:t>
            </a:r>
            <a:endParaRPr lang="sr-Latn-ME" sz="2000" b="1" dirty="0" smtClean="0"/>
          </a:p>
          <a:p>
            <a:pPr marL="0" indent="0">
              <a:buNone/>
            </a:pPr>
            <a:r>
              <a:rPr lang="vi-VN" sz="2000" b="1" dirty="0" smtClean="0"/>
              <a:t>podrazumijeva </a:t>
            </a:r>
            <a:r>
              <a:rPr lang="vi-VN" sz="2000" b="1" dirty="0"/>
              <a:t>određena odricanja, </a:t>
            </a:r>
            <a:endParaRPr lang="sr-Latn-ME" sz="2000" b="1" dirty="0" smtClean="0"/>
          </a:p>
          <a:p>
            <a:pPr marL="0" indent="0">
              <a:buNone/>
            </a:pPr>
            <a:r>
              <a:rPr lang="vi-VN" sz="2000" b="1" dirty="0" smtClean="0"/>
              <a:t>dok </a:t>
            </a:r>
            <a:r>
              <a:rPr lang="vi-VN" sz="2000" b="1" dirty="0"/>
              <a:t>efikasna upotreba energije nikada ne narušava uslove rada i življenja </a:t>
            </a:r>
            <a:r>
              <a:rPr lang="en-US" sz="2000" b="1" dirty="0" smtClean="0"/>
              <a:t> </a:t>
            </a:r>
            <a:r>
              <a:rPr lang="sr-Latn-ME" sz="2000" dirty="0" smtClean="0"/>
              <a:t>			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4241515" y="2874284"/>
            <a:ext cx="2232248" cy="1743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</a:rPr>
              <a:t>nedostatak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</a:rPr>
              <a:t>nesigurnost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</a:rPr>
              <a:t>snadbijevanja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</a:rPr>
              <a:t>energijom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43642" y="1143233"/>
            <a:ext cx="2520280" cy="1061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Dva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dominantna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usko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povezana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problema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sa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kojima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se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svijet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danas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suočava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jesu</a:t>
            </a:r>
            <a:r>
              <a:rPr lang="sr-Latn-ME" sz="14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065627" y="2204609"/>
            <a:ext cx="576064" cy="6391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969707" y="2204610"/>
            <a:ext cx="504056" cy="6391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803782" y="2849549"/>
            <a:ext cx="2298089" cy="1749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 err="1">
                <a:solidFill>
                  <a:schemeClr val="tx2">
                    <a:lumMod val="75000"/>
                  </a:schemeClr>
                </a:solidFill>
              </a:rPr>
              <a:t>zagađenje</a:t>
            </a:r>
            <a:r>
              <a:rPr lang="en-US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2">
                    <a:lumMod val="75000"/>
                  </a:schemeClr>
                </a:solidFill>
              </a:rPr>
              <a:t>životne</a:t>
            </a:r>
            <a:r>
              <a:rPr lang="en-US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2">
                    <a:lumMod val="75000"/>
                  </a:schemeClr>
                </a:solidFill>
              </a:rPr>
              <a:t>sredine</a:t>
            </a:r>
            <a:r>
              <a:rPr lang="en-US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2">
                    <a:lumMod val="75000"/>
                  </a:schemeClr>
                </a:solidFill>
              </a:rPr>
              <a:t>klimatske</a:t>
            </a:r>
            <a:r>
              <a:rPr lang="en-US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2">
                    <a:lumMod val="75000"/>
                  </a:schemeClr>
                </a:solidFill>
              </a:rPr>
              <a:t>promjene</a:t>
            </a:r>
            <a:r>
              <a:rPr lang="en-US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2">
                    <a:lumMod val="75000"/>
                  </a:schemeClr>
                </a:solidFill>
              </a:rPr>
              <a:t>kao</a:t>
            </a:r>
            <a:r>
              <a:rPr lang="en-US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2">
                    <a:lumMod val="75000"/>
                  </a:schemeClr>
                </a:solidFill>
              </a:rPr>
              <a:t>posledica</a:t>
            </a:r>
            <a:r>
              <a:rPr lang="en-US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2">
                    <a:lumMod val="75000"/>
                  </a:schemeClr>
                </a:solidFill>
              </a:rPr>
              <a:t>prekomjerne</a:t>
            </a:r>
            <a:r>
              <a:rPr lang="en-US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2">
                    <a:lumMod val="75000"/>
                  </a:schemeClr>
                </a:solidFill>
              </a:rPr>
              <a:t>potrošnje</a:t>
            </a:r>
            <a:r>
              <a:rPr lang="en-US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2">
                    <a:lumMod val="75000"/>
                  </a:schemeClr>
                </a:solidFill>
              </a:rPr>
              <a:t>energije</a:t>
            </a:r>
            <a:endParaRPr lang="en-US" sz="13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ED56-B9FA-40D3-9EC3-BD1FA013FB62}" type="slidenum">
              <a:rPr lang="en-US" sz="1600" smtClean="0">
                <a:solidFill>
                  <a:schemeClr val="tx2"/>
                </a:solidFill>
              </a:rPr>
              <a:pPr/>
              <a:t>2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68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18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Fotonaponska konverzija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</a:t>
            </a:r>
            <a:r>
              <a:rPr lang="vi-VN" sz="1600" b="1" dirty="0" smtClean="0"/>
              <a:t>Pod </a:t>
            </a:r>
            <a:r>
              <a:rPr lang="vi-VN" sz="1600" b="1" dirty="0"/>
              <a:t>fotonaponskom konverzijom Sunčevog zračenja podrazumijeva se </a:t>
            </a:r>
            <a:r>
              <a:rPr lang="en-US" sz="1600" b="1" dirty="0" smtClean="0"/>
              <a:t>   </a:t>
            </a:r>
            <a:r>
              <a:rPr lang="vi-VN" sz="1600" b="1" dirty="0" smtClean="0"/>
              <a:t>pretvaranje </a:t>
            </a:r>
            <a:r>
              <a:rPr lang="vi-VN" sz="1600" b="1" dirty="0"/>
              <a:t>energije Sunčevog zračenja u električnu energiju. Fotonaponska konverzija Sunčevog zračenja vrši se na solarnim ćelijama koje se izrađuju od poluprovodničkih materijala, jednostavne su građe, nemaju pokretne djelove, ne zagađuju okolinu i imaju dug vijek trajanja </a:t>
            </a:r>
            <a:endParaRPr lang="sr-Latn-ME" sz="1600" b="1" dirty="0" smtClean="0"/>
          </a:p>
          <a:p>
            <a:endParaRPr lang="sr-Latn-ME" sz="1600" dirty="0"/>
          </a:p>
          <a:p>
            <a:pPr marL="0" indent="0">
              <a:buNone/>
            </a:pPr>
            <a:endParaRPr lang="sr-Latn-ME" sz="1600" dirty="0" smtClean="0"/>
          </a:p>
          <a:p>
            <a:pPr marL="0" indent="0">
              <a:buNone/>
            </a:pPr>
            <a:endParaRPr lang="en-US" sz="1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557346837"/>
              </p:ext>
            </p:extLst>
          </p:nvPr>
        </p:nvGraphicFramePr>
        <p:xfrm>
          <a:off x="1691680" y="2996952"/>
          <a:ext cx="583264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2400" y="6453336"/>
            <a:ext cx="758952" cy="246888"/>
          </a:xfrm>
        </p:spPr>
        <p:txBody>
          <a:bodyPr/>
          <a:lstStyle/>
          <a:p>
            <a:fld id="{681FED56-B9FA-40D3-9EC3-BD1FA013FB62}" type="slidenum">
              <a:rPr lang="en-US" sz="1600" smtClean="0">
                <a:solidFill>
                  <a:schemeClr val="tx2"/>
                </a:solidFill>
              </a:rPr>
              <a:pPr/>
              <a:t>3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82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Solarna elektrana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Pod </a:t>
            </a:r>
            <a:r>
              <a:rPr lang="en-US" sz="2000" b="1" dirty="0" err="1"/>
              <a:t>solarnom</a:t>
            </a:r>
            <a:r>
              <a:rPr lang="en-US" sz="2000" b="1" dirty="0"/>
              <a:t> </a:t>
            </a:r>
            <a:r>
              <a:rPr lang="en-US" sz="2000" b="1" dirty="0" err="1"/>
              <a:t>elektranom</a:t>
            </a:r>
            <a:r>
              <a:rPr lang="en-US" sz="2000" b="1" dirty="0"/>
              <a:t> </a:t>
            </a:r>
            <a:r>
              <a:rPr lang="en-US" sz="2000" b="1" dirty="0" smtClean="0"/>
              <a:t>se</a:t>
            </a:r>
            <a:endParaRPr lang="sr-Latn-ME" sz="2000" b="1" dirty="0" smtClean="0"/>
          </a:p>
          <a:p>
            <a:pPr marL="0" indent="0">
              <a:buNone/>
            </a:pPr>
            <a:r>
              <a:rPr lang="en-US" sz="2000" b="1" dirty="0" err="1" smtClean="0"/>
              <a:t>podrazumijeva</a:t>
            </a:r>
            <a:r>
              <a:rPr lang="en-US" sz="2000" b="1" dirty="0" smtClean="0"/>
              <a:t> </a:t>
            </a:r>
            <a:r>
              <a:rPr lang="en-US" sz="2000" b="1" dirty="0" err="1"/>
              <a:t>elektrana</a:t>
            </a:r>
            <a:r>
              <a:rPr lang="en-US" sz="2000" b="1" dirty="0"/>
              <a:t> </a:t>
            </a:r>
            <a:r>
              <a:rPr lang="en-US" sz="2000" b="1" dirty="0" err="1"/>
              <a:t>koja</a:t>
            </a:r>
            <a:r>
              <a:rPr lang="en-US" sz="2000" b="1" dirty="0"/>
              <a:t> </a:t>
            </a:r>
            <a:r>
              <a:rPr lang="en-US" sz="2000" b="1" dirty="0" err="1"/>
              <a:t>pomoću</a:t>
            </a:r>
            <a:r>
              <a:rPr lang="en-US" sz="2000" b="1" dirty="0"/>
              <a:t> </a:t>
            </a:r>
            <a:endParaRPr lang="sr-Latn-ME" sz="2000" b="1" dirty="0" smtClean="0"/>
          </a:p>
          <a:p>
            <a:pPr marL="0" indent="0">
              <a:buNone/>
            </a:pPr>
            <a:r>
              <a:rPr lang="en-US" sz="2000" b="1" dirty="0" err="1" smtClean="0"/>
              <a:t>solarnih</a:t>
            </a:r>
            <a:r>
              <a:rPr lang="en-US" sz="2000" b="1" dirty="0" smtClean="0"/>
              <a:t> </a:t>
            </a:r>
            <a:r>
              <a:rPr lang="en-US" sz="2000" b="1" dirty="0" err="1"/>
              <a:t>ćelija</a:t>
            </a:r>
            <a:r>
              <a:rPr lang="en-US" sz="2000" b="1" dirty="0"/>
              <a:t> </a:t>
            </a:r>
            <a:r>
              <a:rPr lang="en-US" sz="2000" b="1" dirty="0" err="1"/>
              <a:t>pretvara</a:t>
            </a:r>
            <a:r>
              <a:rPr lang="en-US" sz="2000" b="1" dirty="0"/>
              <a:t> </a:t>
            </a:r>
            <a:r>
              <a:rPr lang="en-US" sz="2000" b="1" dirty="0" err="1"/>
              <a:t>Sunčevo</a:t>
            </a:r>
            <a:r>
              <a:rPr lang="en-US" sz="2000" b="1" dirty="0"/>
              <a:t> </a:t>
            </a:r>
            <a:r>
              <a:rPr lang="en-US" sz="2000" b="1" dirty="0" err="1" smtClean="0"/>
              <a:t>zračenje</a:t>
            </a:r>
            <a:endParaRPr lang="sr-Latn-ME" sz="2000" b="1" dirty="0"/>
          </a:p>
          <a:p>
            <a:pPr marL="0" indent="0">
              <a:buNone/>
            </a:pPr>
            <a:r>
              <a:rPr lang="en-US" sz="2000" b="1" dirty="0" smtClean="0"/>
              <a:t>u </a:t>
            </a:r>
            <a:r>
              <a:rPr lang="en-US" sz="2000" b="1" dirty="0" err="1"/>
              <a:t>električnu</a:t>
            </a:r>
            <a:r>
              <a:rPr lang="en-US" sz="2000" b="1" dirty="0"/>
              <a:t> </a:t>
            </a:r>
            <a:r>
              <a:rPr lang="en-US" sz="2000" b="1" dirty="0" err="1" smtClean="0"/>
              <a:t>energiju</a:t>
            </a:r>
            <a:r>
              <a:rPr lang="sr-Latn-ME" sz="2000" b="1" dirty="0"/>
              <a:t> </a:t>
            </a:r>
            <a:r>
              <a:rPr lang="sr-Latn-ME" sz="2000" b="1" dirty="0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/>
              <a:t>vrši</a:t>
            </a:r>
            <a:r>
              <a:rPr lang="en-US" sz="2000" b="1" dirty="0"/>
              <a:t> </a:t>
            </a:r>
            <a:r>
              <a:rPr lang="en-US" sz="2000" b="1" dirty="0" err="1" smtClean="0"/>
              <a:t>snabdjevanje</a:t>
            </a:r>
            <a:endParaRPr lang="sr-Latn-ME" sz="2000" b="1" dirty="0" smtClean="0"/>
          </a:p>
          <a:p>
            <a:pPr marL="0" indent="0">
              <a:buNone/>
            </a:pPr>
            <a:r>
              <a:rPr lang="en-US" sz="2000" b="1" dirty="0" err="1" smtClean="0"/>
              <a:t>potrošača</a:t>
            </a:r>
            <a:r>
              <a:rPr lang="en-US" sz="2000" b="1" dirty="0" smtClean="0"/>
              <a:t> </a:t>
            </a:r>
            <a:r>
              <a:rPr lang="en-US" sz="2000" b="1" dirty="0" err="1"/>
              <a:t>jednosmjernom</a:t>
            </a:r>
            <a:r>
              <a:rPr lang="en-US" sz="2000" b="1" dirty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ili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err="1" smtClean="0"/>
              <a:t>Naizmjeničnom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strujom</a:t>
            </a:r>
            <a:r>
              <a:rPr lang="en-US" sz="2000" b="1" dirty="0" smtClean="0"/>
              <a:t>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sr-Latn-M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Efikasnost</a:t>
            </a:r>
            <a:r>
              <a:rPr lang="en-US" sz="2000" b="1" dirty="0" smtClean="0"/>
              <a:t> </a:t>
            </a:r>
            <a:r>
              <a:rPr lang="en-US" sz="2000" b="1" dirty="0" err="1"/>
              <a:t>fotonaponskog</a:t>
            </a:r>
            <a:r>
              <a:rPr lang="en-US" sz="2000" b="1" dirty="0"/>
              <a:t> </a:t>
            </a:r>
            <a:r>
              <a:rPr lang="en-US" sz="2000" b="1" dirty="0" err="1"/>
              <a:t>sistema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err="1"/>
              <a:t>z</a:t>
            </a:r>
            <a:r>
              <a:rPr lang="en-US" sz="2000" b="1" dirty="0" err="1" smtClean="0"/>
              <a:t>avisi</a:t>
            </a:r>
            <a:r>
              <a:rPr lang="en-US" sz="2000" b="1" dirty="0" smtClean="0"/>
              <a:t> od </a:t>
            </a:r>
            <a:r>
              <a:rPr lang="en-US" sz="2000" b="1" dirty="0" err="1"/>
              <a:t>niza</a:t>
            </a:r>
            <a:r>
              <a:rPr lang="en-US" sz="2000" b="1" dirty="0"/>
              <a:t> </a:t>
            </a:r>
            <a:r>
              <a:rPr lang="en-US" sz="2000" b="1" dirty="0" err="1"/>
              <a:t>faktora</a:t>
            </a:r>
            <a:r>
              <a:rPr lang="en-US" sz="2000" b="1" dirty="0"/>
              <a:t> </a:t>
            </a:r>
            <a:r>
              <a:rPr lang="en-US" sz="2000" b="1" dirty="0" err="1"/>
              <a:t>koji</a:t>
            </a:r>
            <a:r>
              <a:rPr lang="en-US" sz="2000" b="1" dirty="0"/>
              <a:t> </a:t>
            </a:r>
            <a:r>
              <a:rPr lang="en-US" sz="2000" b="1" dirty="0" err="1" smtClean="0"/>
              <a:t>zavise</a:t>
            </a:r>
            <a:r>
              <a:rPr lang="sr-Latn-ME" sz="2000" b="1" dirty="0" smtClean="0"/>
              <a:t>:</a:t>
            </a:r>
            <a:r>
              <a:rPr lang="en-US" sz="2000" b="1" dirty="0" smtClean="0"/>
              <a:t> </a:t>
            </a:r>
            <a:endParaRPr lang="sr-Latn-ME" sz="2000" b="1" dirty="0"/>
          </a:p>
          <a:p>
            <a:pPr marL="0" indent="0">
              <a:buNone/>
            </a:pPr>
            <a:r>
              <a:rPr lang="en-US" sz="2000" b="1" dirty="0" err="1" smtClean="0"/>
              <a:t>radijacija</a:t>
            </a:r>
            <a:r>
              <a:rPr lang="en-US" sz="2000" b="1" dirty="0"/>
              <a:t>, temperature, </a:t>
            </a:r>
            <a:r>
              <a:rPr lang="en-US" sz="2000" b="1" dirty="0" err="1" smtClean="0"/>
              <a:t>zaprljanost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err="1" smtClean="0"/>
              <a:t>atmosfere</a:t>
            </a:r>
            <a:r>
              <a:rPr lang="en-US" sz="2000" b="1" dirty="0"/>
              <a:t>, </a:t>
            </a:r>
            <a:r>
              <a:rPr lang="en-US" sz="2000" b="1" dirty="0" err="1" smtClean="0"/>
              <a:t>tako</a:t>
            </a:r>
            <a:r>
              <a:rPr lang="en-US" sz="2000" b="1" dirty="0" smtClean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od </a:t>
            </a:r>
            <a:r>
              <a:rPr lang="en-US" sz="2000" b="1" dirty="0" err="1"/>
              <a:t>karakteristika</a:t>
            </a:r>
            <a:r>
              <a:rPr lang="en-US" sz="2000" b="1" dirty="0"/>
              <a:t> </a:t>
            </a:r>
            <a:r>
              <a:rPr lang="en-US" sz="2000" b="1" dirty="0" err="1" smtClean="0"/>
              <a:t>samog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 err="1" smtClean="0"/>
              <a:t>sistema</a:t>
            </a:r>
            <a:r>
              <a:rPr lang="en-US" sz="2000" b="1" dirty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2985" y="4277578"/>
            <a:ext cx="3075680" cy="2130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2985" y="1556792"/>
            <a:ext cx="3214186" cy="213959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ED56-B9FA-40D3-9EC3-BD1FA013FB62}" type="slidenum">
              <a:rPr lang="en-US" sz="1600" smtClean="0">
                <a:solidFill>
                  <a:schemeClr val="tx2"/>
                </a:solidFill>
              </a:rPr>
              <a:pPr/>
              <a:t>4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63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060848"/>
            <a:ext cx="8686800" cy="2808312"/>
          </a:xfrm>
        </p:spPr>
        <p:txBody>
          <a:bodyPr>
            <a:normAutofit/>
          </a:bodyPr>
          <a:lstStyle/>
          <a:p>
            <a:r>
              <a:rPr lang="sr-Latn-ME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VrsTE SOLARNIH ELEKTRANA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ED56-B9FA-40D3-9EC3-BD1FA013FB6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5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Vrste solarnih elektrana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xmlns="" val="617186691"/>
              </p:ext>
            </p:extLst>
          </p:nvPr>
        </p:nvGraphicFramePr>
        <p:xfrm>
          <a:off x="186573" y="476672"/>
          <a:ext cx="8927976" cy="6912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ED56-B9FA-40D3-9EC3-BD1FA013FB62}" type="slidenum">
              <a:rPr lang="en-US" sz="1600" smtClean="0">
                <a:solidFill>
                  <a:schemeClr val="tx2"/>
                </a:solidFill>
              </a:rPr>
              <a:pPr/>
              <a:t>6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95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78D0B600-524B-4684-8C3E-5B85F2615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graphicEl>
                                              <a:dgm id="{78D0B600-524B-4684-8C3E-5B85F2615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graphicEl>
                                              <a:dgm id="{78D0B600-524B-4684-8C3E-5B85F2615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37DABEF1-3CF8-4FDE-BEDB-6814AD639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graphicEl>
                                              <a:dgm id="{37DABEF1-3CF8-4FDE-BEDB-6814AD639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graphicEl>
                                              <a:dgm id="{37DABEF1-3CF8-4FDE-BEDB-6814AD639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3216690F-61F8-48A1-B797-9340BDD41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>
                                            <p:graphicEl>
                                              <a:dgm id="{3216690F-61F8-48A1-B797-9340BDD41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graphicEl>
                                              <a:dgm id="{3216690F-61F8-48A1-B797-9340BDD41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72E8D164-67E3-4EB2-8822-AE33D905D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>
                                            <p:graphicEl>
                                              <a:dgm id="{72E8D164-67E3-4EB2-8822-AE33D905D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>
                                            <p:graphicEl>
                                              <a:dgm id="{72E8D164-67E3-4EB2-8822-AE33D905D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676BE788-EEEB-4F56-8CFE-9814E5931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>
                                            <p:graphicEl>
                                              <a:dgm id="{676BE788-EEEB-4F56-8CFE-9814E5931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>
                                            <p:graphicEl>
                                              <a:dgm id="{676BE788-EEEB-4F56-8CFE-9814E5931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CB4EB302-B7AD-45D7-A850-3AD4B32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graphicEl>
                                              <a:dgm id="{CB4EB302-B7AD-45D7-A850-3AD4B32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graphicEl>
                                              <a:dgm id="{CB4EB302-B7AD-45D7-A850-3AD4B32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45337C1-E7AD-43FE-AC3F-D71C12492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graphicEl>
                                              <a:dgm id="{845337C1-E7AD-43FE-AC3F-D71C12492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graphicEl>
                                              <a:dgm id="{845337C1-E7AD-43FE-AC3F-D71C12492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77CBAB50-8567-4638-9696-ABC204AEC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graphicEl>
                                              <a:dgm id="{77CBAB50-8567-4638-9696-ABC204AEC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>
                                            <p:graphicEl>
                                              <a:dgm id="{77CBAB50-8567-4638-9696-ABC204AEC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95F9DDE0-CB95-4DB1-96CA-3403AE598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>
                                            <p:graphicEl>
                                              <a:dgm id="{95F9DDE0-CB95-4DB1-96CA-3403AE598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>
                                            <p:graphicEl>
                                              <a:dgm id="{95F9DDE0-CB95-4DB1-96CA-3403AE598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7873844-E896-414B-B80E-6BCC3BDF4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>
                                            <p:graphicEl>
                                              <a:dgm id="{B7873844-E896-414B-B80E-6BCC3BDF4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>
                                            <p:graphicEl>
                                              <a:dgm id="{B7873844-E896-414B-B80E-6BCC3BDF4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3B942B4-CF74-4389-A5B5-7DEA0CCBE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>
                                            <p:graphicEl>
                                              <a:dgm id="{F3B942B4-CF74-4389-A5B5-7DEA0CCBE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>
                                            <p:graphicEl>
                                              <a:dgm id="{F3B942B4-CF74-4389-A5B5-7DEA0CCBE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2E1FF11-4A9A-496C-AE86-1ABDFF8F0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>
                                            <p:graphicEl>
                                              <a:dgm id="{12E1FF11-4A9A-496C-AE86-1ABDFF8F0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>
                                            <p:graphicEl>
                                              <a:dgm id="{12E1FF11-4A9A-496C-AE86-1ABDFF8F0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5FC44F24-AE98-4FA8-9C47-18D700331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>
                                            <p:graphicEl>
                                              <a:dgm id="{5FC44F24-AE98-4FA8-9C47-18D700331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>
                                            <p:graphicEl>
                                              <a:dgm id="{5FC44F24-AE98-4FA8-9C47-18D700331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6E580E98-A5CE-405B-973A-C7998C776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>
                                            <p:graphicEl>
                                              <a:dgm id="{6E580E98-A5CE-405B-973A-C7998C776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>
                                            <p:graphicEl>
                                              <a:dgm id="{6E580E98-A5CE-405B-973A-C7998C776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0722" y="458374"/>
            <a:ext cx="4290556" cy="530016"/>
          </a:xfrm>
        </p:spPr>
        <p:txBody>
          <a:bodyPr>
            <a:normAutofit/>
          </a:bodyPr>
          <a:lstStyle/>
          <a:p>
            <a:r>
              <a:rPr lang="sr-Latn-ME" sz="2000" b="1" dirty="0" smtClean="0"/>
              <a:t>Fiksne solarne elektrane</a:t>
            </a:r>
            <a:endParaRPr lang="en-US" sz="20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0" y="2492896"/>
            <a:ext cx="4292241" cy="639762"/>
          </a:xfrm>
        </p:spPr>
        <p:txBody>
          <a:bodyPr>
            <a:normAutofit/>
          </a:bodyPr>
          <a:lstStyle/>
          <a:p>
            <a:r>
              <a:rPr lang="sr-Latn-ME" sz="2000" dirty="0"/>
              <a:t> </a:t>
            </a:r>
            <a:r>
              <a:rPr lang="sr-Latn-ME" sz="2000" dirty="0" smtClean="0"/>
              <a:t>  </a:t>
            </a:r>
            <a:r>
              <a:rPr lang="sr-Latn-ME" sz="2000" b="1" dirty="0" smtClean="0"/>
              <a:t>Jednoosne solarne elektrane</a:t>
            </a:r>
            <a:endParaRPr lang="en-US" sz="2000" b="1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3811" y="620688"/>
            <a:ext cx="2237963" cy="1584176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4197" y="2591192"/>
            <a:ext cx="1971985" cy="1872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8582" y="2591192"/>
            <a:ext cx="2438312" cy="18722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0720" y="4826361"/>
            <a:ext cx="3824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2000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sr-Latn-ME" sz="2000" b="1" dirty="0" smtClean="0">
                <a:solidFill>
                  <a:schemeClr val="accent6"/>
                </a:solidFill>
                <a:latin typeface="+mj-lt"/>
              </a:rPr>
              <a:t>DVOOSNE SOLARNE ELKETRANE</a:t>
            </a:r>
            <a:endParaRPr lang="en-US" sz="2000" b="1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4826360"/>
            <a:ext cx="2302018" cy="15144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5985" y="4826361"/>
            <a:ext cx="2527569" cy="15144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ED56-B9FA-40D3-9EC3-BD1FA013FB62}" type="slidenum">
              <a:rPr lang="en-US" sz="1600" smtClean="0">
                <a:solidFill>
                  <a:schemeClr val="tx2"/>
                </a:solidFill>
              </a:rPr>
              <a:pPr/>
              <a:t>7</a:t>
            </a:fld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063" y="97448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ME" sz="1600" b="1" dirty="0"/>
              <a:t>-S</a:t>
            </a:r>
            <a:r>
              <a:rPr lang="en-US" sz="1600" b="1" dirty="0" err="1"/>
              <a:t>olarni</a:t>
            </a:r>
            <a:r>
              <a:rPr lang="en-US" sz="1600" b="1" dirty="0"/>
              <a:t> moduli </a:t>
            </a:r>
            <a:r>
              <a:rPr lang="sr-Latn-ME" sz="1600" b="1" dirty="0"/>
              <a:t>su </a:t>
            </a:r>
            <a:r>
              <a:rPr lang="en-US" sz="1600" b="1" dirty="0" err="1"/>
              <a:t>postavljeni</a:t>
            </a:r>
            <a:r>
              <a:rPr lang="en-US" sz="1600" b="1" dirty="0"/>
              <a:t> </a:t>
            </a:r>
            <a:r>
              <a:rPr lang="en-US" sz="1600" b="1" dirty="0" err="1"/>
              <a:t>na</a:t>
            </a:r>
            <a:r>
              <a:rPr lang="en-US" sz="1600" b="1" dirty="0"/>
              <a:t> </a:t>
            </a:r>
            <a:r>
              <a:rPr lang="en-US" sz="1600" b="1" dirty="0" err="1"/>
              <a:t>fiksne</a:t>
            </a:r>
            <a:r>
              <a:rPr lang="en-US" sz="1600" b="1" dirty="0"/>
              <a:t> </a:t>
            </a:r>
            <a:r>
              <a:rPr lang="en-US" sz="1600" b="1" dirty="0" err="1"/>
              <a:t>metalne</a:t>
            </a:r>
            <a:r>
              <a:rPr lang="en-US" sz="1600" b="1" dirty="0"/>
              <a:t> </a:t>
            </a:r>
            <a:r>
              <a:rPr lang="en-US" sz="1600" b="1" dirty="0" err="1"/>
              <a:t>nosače</a:t>
            </a:r>
            <a:r>
              <a:rPr lang="en-US" sz="1600" b="1" dirty="0"/>
              <a:t> pod </a:t>
            </a:r>
            <a:r>
              <a:rPr lang="en-US" sz="1600" b="1" dirty="0" err="1"/>
              <a:t>optimalnim</a:t>
            </a:r>
            <a:r>
              <a:rPr lang="en-US" sz="1600" b="1" dirty="0"/>
              <a:t> </a:t>
            </a:r>
            <a:r>
              <a:rPr lang="en-US" sz="1600" b="1" dirty="0" err="1"/>
              <a:t>uglom</a:t>
            </a:r>
            <a:r>
              <a:rPr lang="en-US" sz="1600" b="1" dirty="0"/>
              <a:t> u </a:t>
            </a:r>
            <a:r>
              <a:rPr lang="en-US" sz="1600" b="1" dirty="0" err="1"/>
              <a:t>odnosu</a:t>
            </a:r>
            <a:r>
              <a:rPr lang="en-US" sz="1600" b="1" dirty="0"/>
              <a:t> </a:t>
            </a:r>
            <a:r>
              <a:rPr lang="en-US" sz="1600" b="1" dirty="0" err="1"/>
              <a:t>na</a:t>
            </a:r>
            <a:r>
              <a:rPr lang="en-US" sz="1600" b="1" dirty="0"/>
              <a:t> </a:t>
            </a:r>
            <a:r>
              <a:rPr lang="en-US" sz="1600" b="1" dirty="0" err="1"/>
              <a:t>horizontalnu</a:t>
            </a:r>
            <a:r>
              <a:rPr lang="en-US" sz="1600" b="1" dirty="0"/>
              <a:t> </a:t>
            </a:r>
            <a:r>
              <a:rPr lang="en-US" sz="1600" b="1" dirty="0" err="1"/>
              <a:t>ravan</a:t>
            </a:r>
            <a:r>
              <a:rPr lang="en-US" sz="1600" b="1" dirty="0"/>
              <a:t> </a:t>
            </a:r>
            <a:r>
              <a:rPr lang="en-US" sz="1600" b="1" dirty="0" err="1"/>
              <a:t>sa</a:t>
            </a:r>
            <a:r>
              <a:rPr lang="en-US" sz="1600" b="1" dirty="0"/>
              <a:t> </a:t>
            </a:r>
            <a:r>
              <a:rPr lang="en-US" sz="1600" b="1" dirty="0" err="1"/>
              <a:t>orijentacijom</a:t>
            </a:r>
            <a:r>
              <a:rPr lang="en-US" sz="1600" b="1" dirty="0"/>
              <a:t> </a:t>
            </a:r>
            <a:r>
              <a:rPr lang="en-US" sz="1600" b="1" dirty="0" err="1"/>
              <a:t>prema</a:t>
            </a:r>
            <a:r>
              <a:rPr lang="en-US" sz="1600" b="1" dirty="0"/>
              <a:t> </a:t>
            </a:r>
            <a:r>
              <a:rPr lang="en-US" sz="1600" b="1" dirty="0" err="1"/>
              <a:t>jugu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0" y="292494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r-Latn-ME" sz="1600" dirty="0"/>
          </a:p>
          <a:p>
            <a:r>
              <a:rPr lang="sr-Latn-ME" sz="1600" b="1" dirty="0"/>
              <a:t>-S</a:t>
            </a:r>
            <a:r>
              <a:rPr lang="en-US" sz="1600" b="1" dirty="0" err="1"/>
              <a:t>olarni</a:t>
            </a:r>
            <a:r>
              <a:rPr lang="en-US" sz="1600" b="1" dirty="0"/>
              <a:t> moduli</a:t>
            </a:r>
            <a:r>
              <a:rPr lang="sr-Latn-ME" sz="1600" b="1" dirty="0"/>
              <a:t> su</a:t>
            </a:r>
            <a:r>
              <a:rPr lang="en-US" sz="1600" b="1" dirty="0"/>
              <a:t> </a:t>
            </a:r>
            <a:r>
              <a:rPr lang="en-US" sz="1600" b="1" dirty="0" err="1"/>
              <a:t>postavljeni</a:t>
            </a:r>
            <a:r>
              <a:rPr lang="en-US" sz="1600" b="1" dirty="0"/>
              <a:t> pod </a:t>
            </a:r>
            <a:r>
              <a:rPr lang="en-US" sz="1600" b="1" dirty="0" err="1"/>
              <a:t>optimalnim</a:t>
            </a:r>
            <a:r>
              <a:rPr lang="en-US" sz="1600" b="1" dirty="0"/>
              <a:t> </a:t>
            </a:r>
            <a:r>
              <a:rPr lang="en-US" sz="1600" b="1" dirty="0" err="1"/>
              <a:t>uglom</a:t>
            </a:r>
            <a:r>
              <a:rPr lang="en-US" sz="1600" b="1" dirty="0"/>
              <a:t> </a:t>
            </a:r>
            <a:r>
              <a:rPr lang="en-US" sz="1600" b="1" dirty="0" err="1"/>
              <a:t>prema</a:t>
            </a:r>
            <a:r>
              <a:rPr lang="en-US" sz="1600" b="1" dirty="0"/>
              <a:t> </a:t>
            </a:r>
            <a:r>
              <a:rPr lang="en-US" sz="1600" b="1" dirty="0" err="1"/>
              <a:t>jugu</a:t>
            </a:r>
            <a:r>
              <a:rPr lang="en-US" sz="1600" b="1" dirty="0"/>
              <a:t> </a:t>
            </a:r>
            <a:r>
              <a:rPr lang="en-US" sz="1600" b="1" dirty="0" err="1"/>
              <a:t>i</a:t>
            </a:r>
            <a:r>
              <a:rPr lang="en-US" sz="1600" b="1" dirty="0"/>
              <a:t> </a:t>
            </a:r>
            <a:r>
              <a:rPr lang="en-US" sz="1600" b="1" dirty="0" err="1"/>
              <a:t>koji</a:t>
            </a:r>
            <a:r>
              <a:rPr lang="en-US" sz="1600" b="1" dirty="0"/>
              <a:t> u </a:t>
            </a:r>
            <a:r>
              <a:rPr lang="en-US" sz="1600" b="1" dirty="0" err="1"/>
              <a:t>toku</a:t>
            </a:r>
            <a:r>
              <a:rPr lang="en-US" sz="1600" b="1" dirty="0"/>
              <a:t> </a:t>
            </a:r>
            <a:r>
              <a:rPr lang="en-US" sz="1600" b="1" dirty="0" err="1"/>
              <a:t>dana</a:t>
            </a:r>
            <a:r>
              <a:rPr lang="en-US" sz="1600" b="1" dirty="0"/>
              <a:t> prate </a:t>
            </a:r>
            <a:r>
              <a:rPr lang="en-US" sz="1600" b="1" dirty="0" err="1"/>
              <a:t>dnevnu</a:t>
            </a:r>
            <a:r>
              <a:rPr lang="en-US" sz="1600" b="1" dirty="0"/>
              <a:t> </a:t>
            </a:r>
            <a:r>
              <a:rPr lang="en-US" sz="1600" b="1" dirty="0" err="1"/>
              <a:t>promjenu</a:t>
            </a:r>
            <a:r>
              <a:rPr lang="en-US" sz="1600" b="1" dirty="0"/>
              <a:t> </a:t>
            </a:r>
            <a:r>
              <a:rPr lang="en-US" sz="1600" b="1" dirty="0" err="1"/>
              <a:t>položaja</a:t>
            </a:r>
            <a:r>
              <a:rPr lang="en-US" sz="1600" b="1" dirty="0"/>
              <a:t> </a:t>
            </a:r>
            <a:r>
              <a:rPr lang="en-US" sz="1600" b="1" dirty="0" err="1"/>
              <a:t>Sunca</a:t>
            </a:r>
            <a:r>
              <a:rPr lang="en-US" sz="1600" b="1" dirty="0"/>
              <a:t> </a:t>
            </a:r>
            <a:r>
              <a:rPr lang="en-US" sz="1600" b="1" dirty="0" err="1"/>
              <a:t>na</a:t>
            </a:r>
            <a:r>
              <a:rPr lang="en-US" sz="1600" b="1" dirty="0"/>
              <a:t> </a:t>
            </a:r>
            <a:r>
              <a:rPr lang="en-US" sz="1600" b="1" dirty="0" err="1"/>
              <a:t>nebu</a:t>
            </a:r>
            <a:r>
              <a:rPr lang="en-US" sz="1600" b="1" dirty="0"/>
              <a:t> </a:t>
            </a:r>
            <a:r>
              <a:rPr lang="en-US" sz="1600" b="1" dirty="0" err="1"/>
              <a:t>okretanjem</a:t>
            </a:r>
            <a:r>
              <a:rPr lang="en-US" sz="1600" b="1" dirty="0"/>
              <a:t> </a:t>
            </a:r>
            <a:r>
              <a:rPr lang="en-US" sz="1600" b="1" dirty="0" err="1"/>
              <a:t>oko</a:t>
            </a:r>
            <a:r>
              <a:rPr lang="en-US" sz="1600" b="1" dirty="0"/>
              <a:t> </a:t>
            </a:r>
            <a:r>
              <a:rPr lang="en-US" sz="1600" b="1" dirty="0" err="1"/>
              <a:t>vertikalne</a:t>
            </a:r>
            <a:r>
              <a:rPr lang="en-US" sz="1600" b="1" dirty="0"/>
              <a:t> </a:t>
            </a:r>
            <a:r>
              <a:rPr lang="en-US" sz="1600" b="1" dirty="0" err="1"/>
              <a:t>ose</a:t>
            </a:r>
            <a:r>
              <a:rPr lang="en-US" sz="1600" b="1" dirty="0"/>
              <a:t> od </a:t>
            </a:r>
            <a:r>
              <a:rPr lang="en-US" sz="1600" b="1" dirty="0" err="1"/>
              <a:t>istoka</a:t>
            </a:r>
            <a:r>
              <a:rPr lang="en-US" sz="1600" b="1" dirty="0"/>
              <a:t> </a:t>
            </a:r>
            <a:r>
              <a:rPr lang="en-US" sz="1600" b="1" dirty="0" err="1"/>
              <a:t>ka</a:t>
            </a:r>
            <a:r>
              <a:rPr lang="en-US" sz="1600" b="1" dirty="0"/>
              <a:t> </a:t>
            </a:r>
            <a:r>
              <a:rPr lang="en-US" sz="1600" b="1" dirty="0" err="1"/>
              <a:t>zapadu</a:t>
            </a:r>
            <a:r>
              <a:rPr lang="en-US" sz="1600" b="1" dirty="0"/>
              <a:t> </a:t>
            </a:r>
            <a:endParaRPr lang="sr-Latn-ME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41063" y="533915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ME" sz="1600" b="1" dirty="0"/>
              <a:t>-P</a:t>
            </a:r>
            <a:r>
              <a:rPr lang="en-US" sz="1600" b="1" dirty="0" err="1"/>
              <a:t>oložaj</a:t>
            </a:r>
            <a:r>
              <a:rPr lang="en-US" sz="1600" b="1" dirty="0"/>
              <a:t> </a:t>
            </a:r>
            <a:r>
              <a:rPr lang="en-US" sz="1600" b="1" dirty="0" err="1"/>
              <a:t>solarnih</a:t>
            </a:r>
            <a:r>
              <a:rPr lang="en-US" sz="1600" b="1" dirty="0"/>
              <a:t> </a:t>
            </a:r>
            <a:r>
              <a:rPr lang="en-US" sz="1600" b="1" dirty="0" err="1"/>
              <a:t>modula</a:t>
            </a:r>
            <a:r>
              <a:rPr lang="en-US" sz="1600" b="1" dirty="0"/>
              <a:t> u </a:t>
            </a:r>
            <a:r>
              <a:rPr lang="en-US" sz="1600" b="1" dirty="0" err="1"/>
              <a:t>toku</a:t>
            </a:r>
            <a:r>
              <a:rPr lang="en-US" sz="1600" b="1" dirty="0"/>
              <a:t> </a:t>
            </a:r>
            <a:r>
              <a:rPr lang="en-US" sz="1600" b="1" dirty="0" err="1"/>
              <a:t>godine</a:t>
            </a:r>
            <a:r>
              <a:rPr lang="en-US" sz="1600" b="1" dirty="0"/>
              <a:t> </a:t>
            </a:r>
            <a:endParaRPr lang="sr-Latn-ME" sz="1600" b="1" dirty="0"/>
          </a:p>
          <a:p>
            <a:r>
              <a:rPr lang="en-US" sz="1600" b="1" dirty="0" err="1"/>
              <a:t>podešava</a:t>
            </a:r>
            <a:r>
              <a:rPr lang="en-US" sz="1600" b="1" dirty="0"/>
              <a:t> </a:t>
            </a:r>
            <a:r>
              <a:rPr lang="sr-Latn-ME" sz="1600" b="1" dirty="0"/>
              <a:t>se </a:t>
            </a:r>
            <a:r>
              <a:rPr lang="en-US" sz="1600" b="1" dirty="0" err="1"/>
              <a:t>prema</a:t>
            </a:r>
            <a:r>
              <a:rPr lang="en-US" sz="1600" b="1" dirty="0"/>
              <a:t> </a:t>
            </a:r>
            <a:r>
              <a:rPr lang="en-US" sz="1600" b="1" dirty="0" err="1"/>
              <a:t>Suncu</a:t>
            </a:r>
            <a:r>
              <a:rPr lang="en-US" sz="1600" b="1" dirty="0"/>
              <a:t> </a:t>
            </a:r>
            <a:r>
              <a:rPr lang="en-US" sz="1600" b="1" dirty="0" err="1"/>
              <a:t>okretanjem</a:t>
            </a:r>
            <a:r>
              <a:rPr lang="en-US" sz="1600" b="1" dirty="0"/>
              <a:t> </a:t>
            </a:r>
            <a:r>
              <a:rPr lang="en-US" sz="1600" b="1" dirty="0" err="1"/>
              <a:t>oko</a:t>
            </a:r>
            <a:r>
              <a:rPr lang="en-US" sz="1600" b="1" dirty="0"/>
              <a:t> </a:t>
            </a:r>
            <a:r>
              <a:rPr lang="en-US" sz="1600" b="1" dirty="0" err="1"/>
              <a:t>vertikalne</a:t>
            </a:r>
            <a:r>
              <a:rPr lang="en-US" sz="1600" b="1" dirty="0"/>
              <a:t> </a:t>
            </a:r>
            <a:r>
              <a:rPr lang="en-US" sz="1600" b="1" dirty="0" err="1"/>
              <a:t>i</a:t>
            </a:r>
            <a:r>
              <a:rPr lang="en-US" sz="1600" b="1" dirty="0"/>
              <a:t> </a:t>
            </a:r>
            <a:r>
              <a:rPr lang="en-US" sz="1600" b="1" dirty="0" err="1"/>
              <a:t>horizontalne</a:t>
            </a:r>
            <a:r>
              <a:rPr lang="en-US" sz="1600" b="1" dirty="0"/>
              <a:t> </a:t>
            </a:r>
            <a:r>
              <a:rPr lang="en-US" sz="1600" b="1" dirty="0" err="1"/>
              <a:t>ose</a:t>
            </a:r>
            <a:r>
              <a:rPr lang="en-US" sz="16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404600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15" grpId="0"/>
      <p:bldP spid="3" grpId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ED56-B9FA-40D3-9EC3-BD1FA013FB6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9552" y="620688"/>
            <a:ext cx="65717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sz="2000" b="1" dirty="0" smtClean="0">
                <a:solidFill>
                  <a:srgbClr val="D786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PARABOLIČNA PROTOČNA SOLARNA ELEKTRANA</a:t>
            </a:r>
            <a:endParaRPr lang="en-US" sz="2000" b="1" dirty="0">
              <a:solidFill>
                <a:srgbClr val="D786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516" y="326725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ME" b="1" dirty="0" smtClean="0"/>
              <a:t>-Tehnologija koja je slabije razvijena</a:t>
            </a:r>
          </a:p>
          <a:p>
            <a:r>
              <a:rPr lang="sr-Latn-ME" b="1" dirty="0" smtClean="0"/>
              <a:t>-Temperatura u tornjuoko 560 stepeni</a:t>
            </a:r>
          </a:p>
          <a:p>
            <a:r>
              <a:rPr lang="sr-Latn-ME" b="1" dirty="0" smtClean="0"/>
              <a:t>-Optimalna snagaod 10 do 100 MW</a:t>
            </a:r>
            <a:endParaRPr lang="sr-Latn-ME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7053" y="1025704"/>
            <a:ext cx="2363299" cy="14401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5536" y="26682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ME" b="1" dirty="0" smtClean="0">
                <a:solidFill>
                  <a:srgbClr val="D786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SOLARNI TORANJ</a:t>
            </a:r>
            <a:endParaRPr lang="en-US" b="1" dirty="0">
              <a:solidFill>
                <a:srgbClr val="D786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0419" y="110386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ME" b="1" dirty="0"/>
              <a:t>-Predstavlja najveći potencijal za komercijalno tržište</a:t>
            </a:r>
          </a:p>
          <a:p>
            <a:r>
              <a:rPr lang="sr-Latn-ME" b="1" dirty="0"/>
              <a:t>-354MW u Mojave pustinji</a:t>
            </a:r>
          </a:p>
          <a:p>
            <a:r>
              <a:rPr lang="sr-Latn-ME" b="1" dirty="0"/>
              <a:t>-Efikasnost oko12%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1010" y="2694701"/>
            <a:ext cx="2389342" cy="152969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1314" y="433723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ME" b="1" dirty="0">
                <a:solidFill>
                  <a:srgbClr val="D786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PARABOLIČNA TANJIR</a:t>
            </a:r>
            <a:endParaRPr lang="en-US" b="1" dirty="0">
              <a:solidFill>
                <a:srgbClr val="D786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6516" y="47971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ME" b="1" dirty="0" smtClean="0"/>
              <a:t>-Jedna jedinica ima snagu 10-25 MW</a:t>
            </a:r>
          </a:p>
          <a:p>
            <a:r>
              <a:rPr lang="sr-Latn-ME" b="1" dirty="0" smtClean="0"/>
              <a:t>-Strilingovo toplotno postrojenje</a:t>
            </a:r>
          </a:p>
          <a:p>
            <a:r>
              <a:rPr lang="sr-Latn-ME" b="1" dirty="0" smtClean="0"/>
              <a:t>-Ukupna efikasnost je oko 22%</a:t>
            </a:r>
            <a:endParaRPr lang="sr-Latn-ME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1011" y="4492067"/>
            <a:ext cx="2389342" cy="138520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39552" y="5874858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b="1" dirty="0" smtClean="0">
                <a:solidFill>
                  <a:srgbClr val="D786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SOLARNI DIMNJAK</a:t>
            </a:r>
            <a:endParaRPr lang="en-US" b="1" dirty="0">
              <a:solidFill>
                <a:srgbClr val="D786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45977" y="5720482"/>
            <a:ext cx="1814056" cy="948878"/>
          </a:xfrm>
          <a:prstGeom prst="round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23000" b="-2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67355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5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/>
              <a:t>Karakteristični parametri solarne elektrane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947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ME" sz="2400" dirty="0" smtClean="0"/>
          </a:p>
          <a:p>
            <a:pPr marL="0" indent="0">
              <a:buNone/>
            </a:pPr>
            <a:r>
              <a:rPr lang="sr-Latn-ME" sz="2400" b="1" dirty="0" smtClean="0"/>
              <a:t>- Energetska efikasnost solarne elektrane</a:t>
            </a:r>
          </a:p>
          <a:p>
            <a:pPr marL="0" indent="0">
              <a:buNone/>
            </a:pPr>
            <a:endParaRPr lang="sr-Latn-ME" sz="2400" dirty="0" smtClean="0"/>
          </a:p>
          <a:p>
            <a:pPr marL="0" indent="0">
              <a:buNone/>
            </a:pPr>
            <a:endParaRPr lang="sr-Latn-ME" sz="2400" dirty="0" smtClean="0"/>
          </a:p>
          <a:p>
            <a:pPr marL="0" indent="0">
              <a:buNone/>
            </a:pPr>
            <a:endParaRPr lang="sr-Latn-ME" sz="2400" dirty="0" smtClean="0"/>
          </a:p>
          <a:p>
            <a:pPr marL="0" indent="0">
              <a:buNone/>
            </a:pPr>
            <a:r>
              <a:rPr lang="sr-Latn-ME" sz="2400" dirty="0" smtClean="0"/>
              <a:t> </a:t>
            </a:r>
            <a:r>
              <a:rPr lang="sr-Latn-ME" sz="2400" b="1" dirty="0" smtClean="0"/>
              <a:t>-Specifični prinos solarne elektrane </a:t>
            </a:r>
          </a:p>
          <a:p>
            <a:pPr marL="0" indent="0">
              <a:buNone/>
            </a:pPr>
            <a:endParaRPr lang="sr-Latn-ME" sz="2400" dirty="0" smtClean="0"/>
          </a:p>
          <a:p>
            <a:pPr marL="0" indent="0">
              <a:buNone/>
            </a:pPr>
            <a:endParaRPr lang="sr-Latn-ME" sz="2400" dirty="0" smtClean="0"/>
          </a:p>
          <a:p>
            <a:pPr marL="0" indent="0">
              <a:buNone/>
            </a:pPr>
            <a:r>
              <a:rPr lang="sr-Latn-ME" sz="2400" b="1" dirty="0" smtClean="0"/>
              <a:t>- Odnos performansi sistema</a:t>
            </a:r>
          </a:p>
          <a:p>
            <a:pPr marL="0" indent="0">
              <a:buNone/>
            </a:pPr>
            <a:r>
              <a:rPr lang="sr-Latn-ME" sz="2400" b="1" dirty="0" smtClean="0"/>
              <a:t>- Kapacitet solarne elektrane</a:t>
            </a:r>
            <a:endParaRPr lang="en-US" sz="24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713188" y="2738227"/>
            <a:ext cx="61440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44425" y="170540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dirty="0" smtClean="0"/>
              <a:t>dnevna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696353" y="231157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87953" y="2127375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dirty="0" smtClean="0"/>
              <a:t>mjesečna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696353" y="190906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52073" y="251841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dirty="0" smtClean="0"/>
              <a:t>godišnja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696648" y="1909060"/>
            <a:ext cx="16835" cy="8291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188500" y="3579872"/>
            <a:ext cx="5537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188500" y="3982673"/>
            <a:ext cx="5537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188500" y="4371434"/>
            <a:ext cx="5537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188500" y="4776708"/>
            <a:ext cx="5537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827519" y="338835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dirty="0" smtClean="0"/>
              <a:t>satni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827519" y="3757682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dirty="0" smtClean="0"/>
              <a:t>dnevni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842959" y="4188249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dirty="0" smtClean="0"/>
              <a:t>mjesečni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852761" y="457289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dirty="0" smtClean="0"/>
              <a:t>godišnji</a:t>
            </a:r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6188500" y="3573016"/>
            <a:ext cx="0" cy="12036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ED56-B9FA-40D3-9EC3-BD1FA013FB62}" type="slidenum">
              <a:rPr lang="en-US" sz="1600" smtClean="0">
                <a:solidFill>
                  <a:schemeClr val="tx2"/>
                </a:solidFill>
              </a:rPr>
              <a:pPr/>
              <a:t>9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45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4171</TotalTime>
  <Words>773</Words>
  <Application>Microsoft Office PowerPoint</Application>
  <PresentationFormat>On-screen Show (4:3)</PresentationFormat>
  <Paragraphs>136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Trek</vt:lpstr>
      <vt:lpstr>  ENERGETSKA EFIKASNOST SOLARNIH     ELEKTRANA </vt:lpstr>
      <vt:lpstr>Šta je energetska efikasnost ?</vt:lpstr>
      <vt:lpstr>Fotonaponska konverzija</vt:lpstr>
      <vt:lpstr>Solarna elektrana</vt:lpstr>
      <vt:lpstr>VrsTE SOLARNIH ELEKTRANA</vt:lpstr>
      <vt:lpstr>Vrste solarnih elektrana</vt:lpstr>
      <vt:lpstr>Slide 7</vt:lpstr>
      <vt:lpstr>Slide 8</vt:lpstr>
      <vt:lpstr>Karakteristični parametri solarne elektrane</vt:lpstr>
      <vt:lpstr>Slide 10</vt:lpstr>
      <vt:lpstr>Slide 11</vt:lpstr>
      <vt:lpstr>zaključak</vt:lpstr>
      <vt:lpstr>            HVALA NA PAŽNJI!!!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Enis</dc:creator>
  <cp:lastModifiedBy>Lolo</cp:lastModifiedBy>
  <cp:revision>79</cp:revision>
  <dcterms:created xsi:type="dcterms:W3CDTF">2014-10-18T18:13:34Z</dcterms:created>
  <dcterms:modified xsi:type="dcterms:W3CDTF">2015-05-13T12:52:28Z</dcterms:modified>
</cp:coreProperties>
</file>